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61" r:id="rId2"/>
    <p:sldId id="260" r:id="rId3"/>
    <p:sldId id="264" r:id="rId4"/>
    <p:sldId id="365" r:id="rId5"/>
    <p:sldId id="303" r:id="rId6"/>
    <p:sldId id="301" r:id="rId7"/>
    <p:sldId id="347" r:id="rId8"/>
    <p:sldId id="349" r:id="rId9"/>
    <p:sldId id="360" r:id="rId10"/>
    <p:sldId id="364" r:id="rId11"/>
    <p:sldId id="332" r:id="rId12"/>
    <p:sldId id="348" r:id="rId13"/>
    <p:sldId id="350" r:id="rId14"/>
    <p:sldId id="308" r:id="rId15"/>
    <p:sldId id="352" r:id="rId16"/>
    <p:sldId id="362" r:id="rId17"/>
    <p:sldId id="366" r:id="rId18"/>
    <p:sldId id="327" r:id="rId19"/>
    <p:sldId id="306" r:id="rId20"/>
    <p:sldId id="322" r:id="rId21"/>
    <p:sldId id="367" r:id="rId22"/>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141C"/>
    <a:srgbClr val="37291D"/>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showGuides="1">
      <p:cViewPr varScale="1">
        <p:scale>
          <a:sx n="67" d="100"/>
          <a:sy n="67" d="100"/>
        </p:scale>
        <p:origin x="928" y="28"/>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ADBFEF-7D7A-9E47-8CA0-632C64A6AC4C}" type="datetimeFigureOut">
              <a:rPr lang="lt-LT" smtClean="0"/>
              <a:t>2024-12-12</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93ADED-F95F-BA4E-B69C-C709EECF0FF8}" type="slidenum">
              <a:rPr lang="lt-LT" smtClean="0"/>
              <a:t>‹#›</a:t>
            </a:fld>
            <a:endParaRPr lang="lt-LT"/>
          </a:p>
        </p:txBody>
      </p:sp>
    </p:spTree>
    <p:extLst>
      <p:ext uri="{BB962C8B-B14F-4D97-AF65-F5344CB8AC3E}">
        <p14:creationId xmlns:p14="http://schemas.microsoft.com/office/powerpoint/2010/main" val="2237687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EEF41-8290-B0CC-BD05-E52C5C9D6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7F69F-6F58-6EEE-C7E0-6AA3875956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305DBE-6173-9D15-4880-140875FE25E7}"/>
              </a:ext>
            </a:extLst>
          </p:cNvPr>
          <p:cNvSpPr>
            <a:spLocks noGrp="1"/>
          </p:cNvSpPr>
          <p:nvPr>
            <p:ph type="body" idx="1"/>
          </p:nvPr>
        </p:nvSpPr>
        <p:spPr/>
        <p:txBody>
          <a:bodyPr/>
          <a:lstStyle/>
          <a:p>
            <a:endParaRPr lang="lt-LT" dirty="0"/>
          </a:p>
        </p:txBody>
      </p:sp>
      <p:sp>
        <p:nvSpPr>
          <p:cNvPr id="4" name="Slide Number Placeholder 3">
            <a:extLst>
              <a:ext uri="{FF2B5EF4-FFF2-40B4-BE49-F238E27FC236}">
                <a16:creationId xmlns:a16="http://schemas.microsoft.com/office/drawing/2014/main" id="{88633A8A-B6D4-6BA2-E03A-6FB11AEC8D39}"/>
              </a:ext>
            </a:extLst>
          </p:cNvPr>
          <p:cNvSpPr>
            <a:spLocks noGrp="1"/>
          </p:cNvSpPr>
          <p:nvPr>
            <p:ph type="sldNum" sz="quarter" idx="5"/>
          </p:nvPr>
        </p:nvSpPr>
        <p:spPr/>
        <p:txBody>
          <a:bodyPr/>
          <a:lstStyle/>
          <a:p>
            <a:fld id="{2E93ADED-F95F-BA4E-B69C-C709EECF0FF8}" type="slidenum">
              <a:rPr lang="lt-LT" smtClean="0"/>
              <a:t>1</a:t>
            </a:fld>
            <a:endParaRPr lang="lt-LT"/>
          </a:p>
        </p:txBody>
      </p:sp>
    </p:spTree>
    <p:extLst>
      <p:ext uri="{BB962C8B-B14F-4D97-AF65-F5344CB8AC3E}">
        <p14:creationId xmlns:p14="http://schemas.microsoft.com/office/powerpoint/2010/main" val="4006339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E93ADED-F95F-BA4E-B69C-C709EECF0FF8}" type="slidenum">
              <a:rPr lang="lt-LT" smtClean="0"/>
              <a:t>12</a:t>
            </a:fld>
            <a:endParaRPr lang="lt-LT"/>
          </a:p>
        </p:txBody>
      </p:sp>
    </p:spTree>
    <p:extLst>
      <p:ext uri="{BB962C8B-B14F-4D97-AF65-F5344CB8AC3E}">
        <p14:creationId xmlns:p14="http://schemas.microsoft.com/office/powerpoint/2010/main" val="755818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E93ADED-F95F-BA4E-B69C-C709EECF0FF8}" type="slidenum">
              <a:rPr lang="lt-LT" smtClean="0"/>
              <a:t>13</a:t>
            </a:fld>
            <a:endParaRPr lang="lt-LT"/>
          </a:p>
        </p:txBody>
      </p:sp>
    </p:spTree>
    <p:extLst>
      <p:ext uri="{BB962C8B-B14F-4D97-AF65-F5344CB8AC3E}">
        <p14:creationId xmlns:p14="http://schemas.microsoft.com/office/powerpoint/2010/main" val="1362935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E93ADED-F95F-BA4E-B69C-C709EECF0FF8}" type="slidenum">
              <a:rPr lang="lt-LT" smtClean="0"/>
              <a:t>14</a:t>
            </a:fld>
            <a:endParaRPr lang="lt-LT"/>
          </a:p>
        </p:txBody>
      </p:sp>
    </p:spTree>
    <p:extLst>
      <p:ext uri="{BB962C8B-B14F-4D97-AF65-F5344CB8AC3E}">
        <p14:creationId xmlns:p14="http://schemas.microsoft.com/office/powerpoint/2010/main" val="879560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E93ADED-F95F-BA4E-B69C-C709EECF0FF8}" type="slidenum">
              <a:rPr lang="lt-LT" smtClean="0"/>
              <a:t>15</a:t>
            </a:fld>
            <a:endParaRPr lang="lt-LT"/>
          </a:p>
        </p:txBody>
      </p:sp>
    </p:spTree>
    <p:extLst>
      <p:ext uri="{BB962C8B-B14F-4D97-AF65-F5344CB8AC3E}">
        <p14:creationId xmlns:p14="http://schemas.microsoft.com/office/powerpoint/2010/main" val="1665586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E93ADED-F95F-BA4E-B69C-C709EECF0FF8}" type="slidenum">
              <a:rPr lang="lt-LT" smtClean="0"/>
              <a:t>16</a:t>
            </a:fld>
            <a:endParaRPr lang="lt-LT"/>
          </a:p>
        </p:txBody>
      </p:sp>
    </p:spTree>
    <p:extLst>
      <p:ext uri="{BB962C8B-B14F-4D97-AF65-F5344CB8AC3E}">
        <p14:creationId xmlns:p14="http://schemas.microsoft.com/office/powerpoint/2010/main" val="2778263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07069-287A-9945-36CC-4B0B21D62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D92C88-6083-C230-CE87-503A36E6F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92B08-3BFA-37C0-5BC0-4E77F6494A5B}"/>
              </a:ext>
            </a:extLst>
          </p:cNvPr>
          <p:cNvSpPr>
            <a:spLocks noGrp="1"/>
          </p:cNvSpPr>
          <p:nvPr>
            <p:ph type="body" idx="1"/>
          </p:nvPr>
        </p:nvSpPr>
        <p:spPr/>
        <p:txBody>
          <a:bodyPr/>
          <a:lstStyle/>
          <a:p>
            <a:endParaRPr lang="lt-LT" dirty="0"/>
          </a:p>
        </p:txBody>
      </p:sp>
      <p:sp>
        <p:nvSpPr>
          <p:cNvPr id="4" name="Slide Number Placeholder 3">
            <a:extLst>
              <a:ext uri="{FF2B5EF4-FFF2-40B4-BE49-F238E27FC236}">
                <a16:creationId xmlns:a16="http://schemas.microsoft.com/office/drawing/2014/main" id="{E3B0267D-325E-A5C9-3035-530FACEFBBBF}"/>
              </a:ext>
            </a:extLst>
          </p:cNvPr>
          <p:cNvSpPr>
            <a:spLocks noGrp="1"/>
          </p:cNvSpPr>
          <p:nvPr>
            <p:ph type="sldNum" sz="quarter" idx="5"/>
          </p:nvPr>
        </p:nvSpPr>
        <p:spPr/>
        <p:txBody>
          <a:bodyPr/>
          <a:lstStyle/>
          <a:p>
            <a:fld id="{2E93ADED-F95F-BA4E-B69C-C709EECF0FF8}" type="slidenum">
              <a:rPr lang="lt-LT" smtClean="0"/>
              <a:t>17</a:t>
            </a:fld>
            <a:endParaRPr lang="lt-LT"/>
          </a:p>
        </p:txBody>
      </p:sp>
    </p:spTree>
    <p:extLst>
      <p:ext uri="{BB962C8B-B14F-4D97-AF65-F5344CB8AC3E}">
        <p14:creationId xmlns:p14="http://schemas.microsoft.com/office/powerpoint/2010/main" val="309667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E93ADED-F95F-BA4E-B69C-C709EECF0FF8}" type="slidenum">
              <a:rPr lang="lt-LT" smtClean="0"/>
              <a:t>18</a:t>
            </a:fld>
            <a:endParaRPr lang="lt-LT"/>
          </a:p>
        </p:txBody>
      </p:sp>
    </p:spTree>
    <p:extLst>
      <p:ext uri="{BB962C8B-B14F-4D97-AF65-F5344CB8AC3E}">
        <p14:creationId xmlns:p14="http://schemas.microsoft.com/office/powerpoint/2010/main" val="2437327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E93ADED-F95F-BA4E-B69C-C709EECF0FF8}" type="slidenum">
              <a:rPr lang="lt-LT" smtClean="0"/>
              <a:t>19</a:t>
            </a:fld>
            <a:endParaRPr lang="lt-LT"/>
          </a:p>
        </p:txBody>
      </p:sp>
    </p:spTree>
    <p:extLst>
      <p:ext uri="{BB962C8B-B14F-4D97-AF65-F5344CB8AC3E}">
        <p14:creationId xmlns:p14="http://schemas.microsoft.com/office/powerpoint/2010/main" val="1775009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E93ADED-F95F-BA4E-B69C-C709EECF0FF8}" type="slidenum">
              <a:rPr lang="lt-LT" smtClean="0"/>
              <a:t>20</a:t>
            </a:fld>
            <a:endParaRPr lang="lt-LT"/>
          </a:p>
        </p:txBody>
      </p:sp>
    </p:spTree>
    <p:extLst>
      <p:ext uri="{BB962C8B-B14F-4D97-AF65-F5344CB8AC3E}">
        <p14:creationId xmlns:p14="http://schemas.microsoft.com/office/powerpoint/2010/main" val="1678819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E5911-6EBF-8539-5B98-B63076A29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48AAC-9FCF-D0DD-A3DB-1F716859F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4886B-E01F-DA1E-7F2D-7062820C6560}"/>
              </a:ext>
            </a:extLst>
          </p:cNvPr>
          <p:cNvSpPr>
            <a:spLocks noGrp="1"/>
          </p:cNvSpPr>
          <p:nvPr>
            <p:ph type="body" idx="1"/>
          </p:nvPr>
        </p:nvSpPr>
        <p:spPr/>
        <p:txBody>
          <a:bodyPr/>
          <a:lstStyle/>
          <a:p>
            <a:endParaRPr lang="lt-LT" dirty="0"/>
          </a:p>
        </p:txBody>
      </p:sp>
      <p:sp>
        <p:nvSpPr>
          <p:cNvPr id="4" name="Slide Number Placeholder 3">
            <a:extLst>
              <a:ext uri="{FF2B5EF4-FFF2-40B4-BE49-F238E27FC236}">
                <a16:creationId xmlns:a16="http://schemas.microsoft.com/office/drawing/2014/main" id="{1D2A3285-D050-DF94-47CB-E970373C9B06}"/>
              </a:ext>
            </a:extLst>
          </p:cNvPr>
          <p:cNvSpPr>
            <a:spLocks noGrp="1"/>
          </p:cNvSpPr>
          <p:nvPr>
            <p:ph type="sldNum" sz="quarter" idx="5"/>
          </p:nvPr>
        </p:nvSpPr>
        <p:spPr/>
        <p:txBody>
          <a:bodyPr/>
          <a:lstStyle/>
          <a:p>
            <a:fld id="{2E93ADED-F95F-BA4E-B69C-C709EECF0FF8}" type="slidenum">
              <a:rPr lang="lt-LT" smtClean="0"/>
              <a:t>21</a:t>
            </a:fld>
            <a:endParaRPr lang="lt-LT"/>
          </a:p>
        </p:txBody>
      </p:sp>
    </p:spTree>
    <p:extLst>
      <p:ext uri="{BB962C8B-B14F-4D97-AF65-F5344CB8AC3E}">
        <p14:creationId xmlns:p14="http://schemas.microsoft.com/office/powerpoint/2010/main" val="397080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EEF41-8290-B0CC-BD05-E52C5C9D6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7F69F-6F58-6EEE-C7E0-6AA3875956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305DBE-6173-9D15-4880-140875FE25E7}"/>
              </a:ext>
            </a:extLst>
          </p:cNvPr>
          <p:cNvSpPr>
            <a:spLocks noGrp="1"/>
          </p:cNvSpPr>
          <p:nvPr>
            <p:ph type="body" idx="1"/>
          </p:nvPr>
        </p:nvSpPr>
        <p:spPr/>
        <p:txBody>
          <a:bodyPr/>
          <a:lstStyle/>
          <a:p>
            <a:endParaRPr lang="lt-LT" dirty="0"/>
          </a:p>
        </p:txBody>
      </p:sp>
      <p:sp>
        <p:nvSpPr>
          <p:cNvPr id="4" name="Slide Number Placeholder 3">
            <a:extLst>
              <a:ext uri="{FF2B5EF4-FFF2-40B4-BE49-F238E27FC236}">
                <a16:creationId xmlns:a16="http://schemas.microsoft.com/office/drawing/2014/main" id="{88633A8A-B6D4-6BA2-E03A-6FB11AEC8D39}"/>
              </a:ext>
            </a:extLst>
          </p:cNvPr>
          <p:cNvSpPr>
            <a:spLocks noGrp="1"/>
          </p:cNvSpPr>
          <p:nvPr>
            <p:ph type="sldNum" sz="quarter" idx="5"/>
          </p:nvPr>
        </p:nvSpPr>
        <p:spPr/>
        <p:txBody>
          <a:bodyPr/>
          <a:lstStyle/>
          <a:p>
            <a:fld id="{2E93ADED-F95F-BA4E-B69C-C709EECF0FF8}" type="slidenum">
              <a:rPr lang="lt-LT" smtClean="0"/>
              <a:t>4</a:t>
            </a:fld>
            <a:endParaRPr lang="lt-LT"/>
          </a:p>
        </p:txBody>
      </p:sp>
    </p:spTree>
    <p:extLst>
      <p:ext uri="{BB962C8B-B14F-4D97-AF65-F5344CB8AC3E}">
        <p14:creationId xmlns:p14="http://schemas.microsoft.com/office/powerpoint/2010/main" val="3885767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E93ADED-F95F-BA4E-B69C-C709EECF0FF8}" type="slidenum">
              <a:rPr lang="lt-LT" smtClean="0"/>
              <a:t>5</a:t>
            </a:fld>
            <a:endParaRPr lang="lt-LT"/>
          </a:p>
        </p:txBody>
      </p:sp>
    </p:spTree>
    <p:extLst>
      <p:ext uri="{BB962C8B-B14F-4D97-AF65-F5344CB8AC3E}">
        <p14:creationId xmlns:p14="http://schemas.microsoft.com/office/powerpoint/2010/main" val="3426453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E93ADED-F95F-BA4E-B69C-C709EECF0FF8}" type="slidenum">
              <a:rPr lang="lt-LT" smtClean="0"/>
              <a:t>6</a:t>
            </a:fld>
            <a:endParaRPr lang="lt-LT"/>
          </a:p>
        </p:txBody>
      </p:sp>
    </p:spTree>
    <p:extLst>
      <p:ext uri="{BB962C8B-B14F-4D97-AF65-F5344CB8AC3E}">
        <p14:creationId xmlns:p14="http://schemas.microsoft.com/office/powerpoint/2010/main" val="19933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E93ADED-F95F-BA4E-B69C-C709EECF0FF8}" type="slidenum">
              <a:rPr lang="lt-LT" smtClean="0"/>
              <a:t>7</a:t>
            </a:fld>
            <a:endParaRPr lang="lt-LT"/>
          </a:p>
        </p:txBody>
      </p:sp>
    </p:spTree>
    <p:extLst>
      <p:ext uri="{BB962C8B-B14F-4D97-AF65-F5344CB8AC3E}">
        <p14:creationId xmlns:p14="http://schemas.microsoft.com/office/powerpoint/2010/main" val="3235778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E93ADED-F95F-BA4E-B69C-C709EECF0FF8}" type="slidenum">
              <a:rPr lang="lt-LT" smtClean="0"/>
              <a:t>8</a:t>
            </a:fld>
            <a:endParaRPr lang="lt-LT"/>
          </a:p>
        </p:txBody>
      </p:sp>
    </p:spTree>
    <p:extLst>
      <p:ext uri="{BB962C8B-B14F-4D97-AF65-F5344CB8AC3E}">
        <p14:creationId xmlns:p14="http://schemas.microsoft.com/office/powerpoint/2010/main" val="1379837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FE544-35E9-5B5C-A5E3-0349E11BE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46A62-7B24-DB73-BACD-B98F82B1C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C5FC4-9057-0FF7-0187-8625150715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94884A-A635-6FDD-0DC2-8284E1CE3A65}"/>
              </a:ext>
            </a:extLst>
          </p:cNvPr>
          <p:cNvSpPr>
            <a:spLocks noGrp="1"/>
          </p:cNvSpPr>
          <p:nvPr>
            <p:ph type="sldNum" sz="quarter" idx="5"/>
          </p:nvPr>
        </p:nvSpPr>
        <p:spPr/>
        <p:txBody>
          <a:bodyPr/>
          <a:lstStyle/>
          <a:p>
            <a:fld id="{2E93ADED-F95F-BA4E-B69C-C709EECF0FF8}" type="slidenum">
              <a:rPr lang="lt-LT" smtClean="0"/>
              <a:t>9</a:t>
            </a:fld>
            <a:endParaRPr lang="lt-LT"/>
          </a:p>
        </p:txBody>
      </p:sp>
    </p:spTree>
    <p:extLst>
      <p:ext uri="{BB962C8B-B14F-4D97-AF65-F5344CB8AC3E}">
        <p14:creationId xmlns:p14="http://schemas.microsoft.com/office/powerpoint/2010/main" val="89982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E93ADED-F95F-BA4E-B69C-C709EECF0FF8}" type="slidenum">
              <a:rPr lang="lt-LT" smtClean="0"/>
              <a:t>10</a:t>
            </a:fld>
            <a:endParaRPr lang="lt-LT"/>
          </a:p>
        </p:txBody>
      </p:sp>
    </p:spTree>
    <p:extLst>
      <p:ext uri="{BB962C8B-B14F-4D97-AF65-F5344CB8AC3E}">
        <p14:creationId xmlns:p14="http://schemas.microsoft.com/office/powerpoint/2010/main" val="879560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E93ADED-F95F-BA4E-B69C-C709EECF0FF8}" type="slidenum">
              <a:rPr lang="lt-LT" smtClean="0"/>
              <a:t>11</a:t>
            </a:fld>
            <a:endParaRPr lang="lt-LT"/>
          </a:p>
        </p:txBody>
      </p:sp>
    </p:spTree>
    <p:extLst>
      <p:ext uri="{BB962C8B-B14F-4D97-AF65-F5344CB8AC3E}">
        <p14:creationId xmlns:p14="http://schemas.microsoft.com/office/powerpoint/2010/main" val="307441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EC85-BCE4-C023-75FA-3AD1ECFFEF9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lt-LT"/>
          </a:p>
        </p:txBody>
      </p:sp>
      <p:sp>
        <p:nvSpPr>
          <p:cNvPr id="3" name="Subtitle 2">
            <a:extLst>
              <a:ext uri="{FF2B5EF4-FFF2-40B4-BE49-F238E27FC236}">
                <a16:creationId xmlns:a16="http://schemas.microsoft.com/office/drawing/2014/main" id="{FB71DE52-8412-4BCB-B43C-9A05BAA9D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lt-LT"/>
          </a:p>
        </p:txBody>
      </p:sp>
      <p:sp>
        <p:nvSpPr>
          <p:cNvPr id="4" name="Date Placeholder 3">
            <a:extLst>
              <a:ext uri="{FF2B5EF4-FFF2-40B4-BE49-F238E27FC236}">
                <a16:creationId xmlns:a16="http://schemas.microsoft.com/office/drawing/2014/main" id="{F29EF383-B525-91CA-819F-CDECF81AAA70}"/>
              </a:ext>
            </a:extLst>
          </p:cNvPr>
          <p:cNvSpPr>
            <a:spLocks noGrp="1"/>
          </p:cNvSpPr>
          <p:nvPr>
            <p:ph type="dt" sz="half" idx="10"/>
          </p:nvPr>
        </p:nvSpPr>
        <p:spPr/>
        <p:txBody>
          <a:bodyPr/>
          <a:lstStyle/>
          <a:p>
            <a:fld id="{6EA8F5CF-444D-B34D-8854-A44ECBF162A7}" type="datetimeFigureOut">
              <a:rPr lang="lt-LT" smtClean="0"/>
              <a:t>2024-12-12</a:t>
            </a:fld>
            <a:endParaRPr lang="lt-LT"/>
          </a:p>
        </p:txBody>
      </p:sp>
      <p:sp>
        <p:nvSpPr>
          <p:cNvPr id="5" name="Footer Placeholder 4">
            <a:extLst>
              <a:ext uri="{FF2B5EF4-FFF2-40B4-BE49-F238E27FC236}">
                <a16:creationId xmlns:a16="http://schemas.microsoft.com/office/drawing/2014/main" id="{6D64CDB7-F607-0962-CEFD-A7E57D9F61FE}"/>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35EFDB4-558A-29BC-AFCD-6B65E7C202F4}"/>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2426736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B439C-B96F-9416-0C6A-124ED3EE8407}"/>
              </a:ext>
            </a:extLst>
          </p:cNvPr>
          <p:cNvSpPr>
            <a:spLocks noGrp="1"/>
          </p:cNvSpPr>
          <p:nvPr>
            <p:ph type="title"/>
          </p:nvPr>
        </p:nvSpPr>
        <p:spPr/>
        <p:txBody>
          <a:bodyPr/>
          <a:lstStyle/>
          <a:p>
            <a:r>
              <a:rPr lang="en-GB"/>
              <a:t>Click to edit Master title style</a:t>
            </a:r>
            <a:endParaRPr lang="lt-LT"/>
          </a:p>
        </p:txBody>
      </p:sp>
      <p:sp>
        <p:nvSpPr>
          <p:cNvPr id="3" name="Vertical Text Placeholder 2">
            <a:extLst>
              <a:ext uri="{FF2B5EF4-FFF2-40B4-BE49-F238E27FC236}">
                <a16:creationId xmlns:a16="http://schemas.microsoft.com/office/drawing/2014/main" id="{B19E5036-88BE-B833-245E-F6829F6D680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C3FACA4F-03DA-2916-B0B8-72A30CB013AC}"/>
              </a:ext>
            </a:extLst>
          </p:cNvPr>
          <p:cNvSpPr>
            <a:spLocks noGrp="1"/>
          </p:cNvSpPr>
          <p:nvPr>
            <p:ph type="dt" sz="half" idx="10"/>
          </p:nvPr>
        </p:nvSpPr>
        <p:spPr/>
        <p:txBody>
          <a:bodyPr/>
          <a:lstStyle/>
          <a:p>
            <a:fld id="{6EA8F5CF-444D-B34D-8854-A44ECBF162A7}" type="datetimeFigureOut">
              <a:rPr lang="lt-LT" smtClean="0"/>
              <a:t>2024-12-12</a:t>
            </a:fld>
            <a:endParaRPr lang="lt-LT"/>
          </a:p>
        </p:txBody>
      </p:sp>
      <p:sp>
        <p:nvSpPr>
          <p:cNvPr id="5" name="Footer Placeholder 4">
            <a:extLst>
              <a:ext uri="{FF2B5EF4-FFF2-40B4-BE49-F238E27FC236}">
                <a16:creationId xmlns:a16="http://schemas.microsoft.com/office/drawing/2014/main" id="{D4EB244B-A4E9-AA94-4FCC-9B2A8B6C5BC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5E53015C-0BB1-54FC-3AEB-5CD2DCECC5A8}"/>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3004120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962862-DD78-41A5-3773-3D8EF593112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lt-LT"/>
          </a:p>
        </p:txBody>
      </p:sp>
      <p:sp>
        <p:nvSpPr>
          <p:cNvPr id="3" name="Vertical Text Placeholder 2">
            <a:extLst>
              <a:ext uri="{FF2B5EF4-FFF2-40B4-BE49-F238E27FC236}">
                <a16:creationId xmlns:a16="http://schemas.microsoft.com/office/drawing/2014/main" id="{1D2BFD65-A1CF-EEA4-9062-0C2351AB443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9912AA84-0A1B-6EA6-A329-9E01FEFF7753}"/>
              </a:ext>
            </a:extLst>
          </p:cNvPr>
          <p:cNvSpPr>
            <a:spLocks noGrp="1"/>
          </p:cNvSpPr>
          <p:nvPr>
            <p:ph type="dt" sz="half" idx="10"/>
          </p:nvPr>
        </p:nvSpPr>
        <p:spPr/>
        <p:txBody>
          <a:bodyPr/>
          <a:lstStyle/>
          <a:p>
            <a:fld id="{6EA8F5CF-444D-B34D-8854-A44ECBF162A7}" type="datetimeFigureOut">
              <a:rPr lang="lt-LT" smtClean="0"/>
              <a:t>2024-12-12</a:t>
            </a:fld>
            <a:endParaRPr lang="lt-LT"/>
          </a:p>
        </p:txBody>
      </p:sp>
      <p:sp>
        <p:nvSpPr>
          <p:cNvPr id="5" name="Footer Placeholder 4">
            <a:extLst>
              <a:ext uri="{FF2B5EF4-FFF2-40B4-BE49-F238E27FC236}">
                <a16:creationId xmlns:a16="http://schemas.microsoft.com/office/drawing/2014/main" id="{3BA694E0-60AA-A58D-0A7C-99B60EC33340}"/>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D86869CF-CC89-9936-5DD1-654A7C9FA2C7}"/>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3742019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AF5C-6DD9-7316-963A-A26A44A856E7}"/>
              </a:ext>
            </a:extLst>
          </p:cNvPr>
          <p:cNvSpPr>
            <a:spLocks noGrp="1"/>
          </p:cNvSpPr>
          <p:nvPr>
            <p:ph type="title"/>
          </p:nvPr>
        </p:nvSpPr>
        <p:spPr/>
        <p:txBody>
          <a:bodyPr/>
          <a:lstStyle/>
          <a:p>
            <a:r>
              <a:rPr lang="en-GB"/>
              <a:t>Click to edit Master title style</a:t>
            </a:r>
            <a:endParaRPr lang="lt-LT"/>
          </a:p>
        </p:txBody>
      </p:sp>
      <p:sp>
        <p:nvSpPr>
          <p:cNvPr id="3" name="Content Placeholder 2">
            <a:extLst>
              <a:ext uri="{FF2B5EF4-FFF2-40B4-BE49-F238E27FC236}">
                <a16:creationId xmlns:a16="http://schemas.microsoft.com/office/drawing/2014/main" id="{973A5C56-C960-059E-D940-2758B6BBFD8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439D0CB7-9C78-56BB-6F4B-F8E8AE214F88}"/>
              </a:ext>
            </a:extLst>
          </p:cNvPr>
          <p:cNvSpPr>
            <a:spLocks noGrp="1"/>
          </p:cNvSpPr>
          <p:nvPr>
            <p:ph type="dt" sz="half" idx="10"/>
          </p:nvPr>
        </p:nvSpPr>
        <p:spPr/>
        <p:txBody>
          <a:bodyPr/>
          <a:lstStyle/>
          <a:p>
            <a:fld id="{6EA8F5CF-444D-B34D-8854-A44ECBF162A7}" type="datetimeFigureOut">
              <a:rPr lang="lt-LT" smtClean="0"/>
              <a:t>2024-12-12</a:t>
            </a:fld>
            <a:endParaRPr lang="lt-LT"/>
          </a:p>
        </p:txBody>
      </p:sp>
      <p:sp>
        <p:nvSpPr>
          <p:cNvPr id="5" name="Footer Placeholder 4">
            <a:extLst>
              <a:ext uri="{FF2B5EF4-FFF2-40B4-BE49-F238E27FC236}">
                <a16:creationId xmlns:a16="http://schemas.microsoft.com/office/drawing/2014/main" id="{3F14B86A-E5D1-F686-4712-C98AF5CDF270}"/>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B1D3C53D-E083-620A-AF93-E6BB3E6B8CB1}"/>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2717868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DB934-5CEA-36A0-8820-CF2FB01AB72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lt-LT"/>
          </a:p>
        </p:txBody>
      </p:sp>
      <p:sp>
        <p:nvSpPr>
          <p:cNvPr id="3" name="Text Placeholder 2">
            <a:extLst>
              <a:ext uri="{FF2B5EF4-FFF2-40B4-BE49-F238E27FC236}">
                <a16:creationId xmlns:a16="http://schemas.microsoft.com/office/drawing/2014/main" id="{8BFDDDC3-5E1B-A542-1769-77E3FDF16C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B9C187B-B0E9-E62E-14C6-09DAF3B8F009}"/>
              </a:ext>
            </a:extLst>
          </p:cNvPr>
          <p:cNvSpPr>
            <a:spLocks noGrp="1"/>
          </p:cNvSpPr>
          <p:nvPr>
            <p:ph type="dt" sz="half" idx="10"/>
          </p:nvPr>
        </p:nvSpPr>
        <p:spPr/>
        <p:txBody>
          <a:bodyPr/>
          <a:lstStyle/>
          <a:p>
            <a:fld id="{6EA8F5CF-444D-B34D-8854-A44ECBF162A7}" type="datetimeFigureOut">
              <a:rPr lang="lt-LT" smtClean="0"/>
              <a:t>2024-12-12</a:t>
            </a:fld>
            <a:endParaRPr lang="lt-LT"/>
          </a:p>
        </p:txBody>
      </p:sp>
      <p:sp>
        <p:nvSpPr>
          <p:cNvPr id="5" name="Footer Placeholder 4">
            <a:extLst>
              <a:ext uri="{FF2B5EF4-FFF2-40B4-BE49-F238E27FC236}">
                <a16:creationId xmlns:a16="http://schemas.microsoft.com/office/drawing/2014/main" id="{747C1975-F663-FE85-88D0-576EA1940D3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340C99D-1261-21D9-A316-0C2BB623E1A8}"/>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343677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B357-C61E-BE1B-BE9C-524A19185564}"/>
              </a:ext>
            </a:extLst>
          </p:cNvPr>
          <p:cNvSpPr>
            <a:spLocks noGrp="1"/>
          </p:cNvSpPr>
          <p:nvPr>
            <p:ph type="title"/>
          </p:nvPr>
        </p:nvSpPr>
        <p:spPr/>
        <p:txBody>
          <a:bodyPr/>
          <a:lstStyle/>
          <a:p>
            <a:r>
              <a:rPr lang="en-GB"/>
              <a:t>Click to edit Master title style</a:t>
            </a:r>
            <a:endParaRPr lang="lt-LT"/>
          </a:p>
        </p:txBody>
      </p:sp>
      <p:sp>
        <p:nvSpPr>
          <p:cNvPr id="3" name="Content Placeholder 2">
            <a:extLst>
              <a:ext uri="{FF2B5EF4-FFF2-40B4-BE49-F238E27FC236}">
                <a16:creationId xmlns:a16="http://schemas.microsoft.com/office/drawing/2014/main" id="{A8C7E373-CD00-1917-C0E3-89B2C5FCF78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Content Placeholder 3">
            <a:extLst>
              <a:ext uri="{FF2B5EF4-FFF2-40B4-BE49-F238E27FC236}">
                <a16:creationId xmlns:a16="http://schemas.microsoft.com/office/drawing/2014/main" id="{4280D594-1B3E-6A4F-1C15-F06401EE155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5" name="Date Placeholder 4">
            <a:extLst>
              <a:ext uri="{FF2B5EF4-FFF2-40B4-BE49-F238E27FC236}">
                <a16:creationId xmlns:a16="http://schemas.microsoft.com/office/drawing/2014/main" id="{D84EABA8-4B43-7049-1C68-3B989454B03F}"/>
              </a:ext>
            </a:extLst>
          </p:cNvPr>
          <p:cNvSpPr>
            <a:spLocks noGrp="1"/>
          </p:cNvSpPr>
          <p:nvPr>
            <p:ph type="dt" sz="half" idx="10"/>
          </p:nvPr>
        </p:nvSpPr>
        <p:spPr/>
        <p:txBody>
          <a:bodyPr/>
          <a:lstStyle/>
          <a:p>
            <a:fld id="{6EA8F5CF-444D-B34D-8854-A44ECBF162A7}" type="datetimeFigureOut">
              <a:rPr lang="lt-LT" smtClean="0"/>
              <a:t>2024-12-12</a:t>
            </a:fld>
            <a:endParaRPr lang="lt-LT"/>
          </a:p>
        </p:txBody>
      </p:sp>
      <p:sp>
        <p:nvSpPr>
          <p:cNvPr id="6" name="Footer Placeholder 5">
            <a:extLst>
              <a:ext uri="{FF2B5EF4-FFF2-40B4-BE49-F238E27FC236}">
                <a16:creationId xmlns:a16="http://schemas.microsoft.com/office/drawing/2014/main" id="{ABDD60C3-3A8A-4604-E306-A1BCFD96143B}"/>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D0F2B27A-0C7E-8E03-D156-FD7928C9EBC5}"/>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186990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718F-7703-C965-4845-12E5EAFB3CC1}"/>
              </a:ext>
            </a:extLst>
          </p:cNvPr>
          <p:cNvSpPr>
            <a:spLocks noGrp="1"/>
          </p:cNvSpPr>
          <p:nvPr>
            <p:ph type="title"/>
          </p:nvPr>
        </p:nvSpPr>
        <p:spPr>
          <a:xfrm>
            <a:off x="839788" y="365125"/>
            <a:ext cx="10515600" cy="1325563"/>
          </a:xfrm>
        </p:spPr>
        <p:txBody>
          <a:bodyPr/>
          <a:lstStyle/>
          <a:p>
            <a:r>
              <a:rPr lang="en-GB"/>
              <a:t>Click to edit Master title style</a:t>
            </a:r>
            <a:endParaRPr lang="lt-LT"/>
          </a:p>
        </p:txBody>
      </p:sp>
      <p:sp>
        <p:nvSpPr>
          <p:cNvPr id="3" name="Text Placeholder 2">
            <a:extLst>
              <a:ext uri="{FF2B5EF4-FFF2-40B4-BE49-F238E27FC236}">
                <a16:creationId xmlns:a16="http://schemas.microsoft.com/office/drawing/2014/main" id="{9DC1EAD6-5D09-5E00-ED7E-93713EB7A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7F88C68-540D-065A-F312-4D4D9455A14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5" name="Text Placeholder 4">
            <a:extLst>
              <a:ext uri="{FF2B5EF4-FFF2-40B4-BE49-F238E27FC236}">
                <a16:creationId xmlns:a16="http://schemas.microsoft.com/office/drawing/2014/main" id="{3552C92B-39D2-9CDD-0974-EE4B135EE4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5C95731-515E-441E-95F5-AB70E6F9A1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7" name="Date Placeholder 6">
            <a:extLst>
              <a:ext uri="{FF2B5EF4-FFF2-40B4-BE49-F238E27FC236}">
                <a16:creationId xmlns:a16="http://schemas.microsoft.com/office/drawing/2014/main" id="{BA88A55D-87A3-4B58-0D80-8720AAB7B26F}"/>
              </a:ext>
            </a:extLst>
          </p:cNvPr>
          <p:cNvSpPr>
            <a:spLocks noGrp="1"/>
          </p:cNvSpPr>
          <p:nvPr>
            <p:ph type="dt" sz="half" idx="10"/>
          </p:nvPr>
        </p:nvSpPr>
        <p:spPr/>
        <p:txBody>
          <a:bodyPr/>
          <a:lstStyle/>
          <a:p>
            <a:fld id="{6EA8F5CF-444D-B34D-8854-A44ECBF162A7}" type="datetimeFigureOut">
              <a:rPr lang="lt-LT" smtClean="0"/>
              <a:t>2024-12-12</a:t>
            </a:fld>
            <a:endParaRPr lang="lt-LT"/>
          </a:p>
        </p:txBody>
      </p:sp>
      <p:sp>
        <p:nvSpPr>
          <p:cNvPr id="8" name="Footer Placeholder 7">
            <a:extLst>
              <a:ext uri="{FF2B5EF4-FFF2-40B4-BE49-F238E27FC236}">
                <a16:creationId xmlns:a16="http://schemas.microsoft.com/office/drawing/2014/main" id="{D5F36BC0-15F2-E9CF-CF67-4D42D545DEF1}"/>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23E8A2E3-AD4C-3CA6-5107-2043489BE5DB}"/>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3577596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69366-4577-AC54-7764-B8C91294B731}"/>
              </a:ext>
            </a:extLst>
          </p:cNvPr>
          <p:cNvSpPr>
            <a:spLocks noGrp="1"/>
          </p:cNvSpPr>
          <p:nvPr>
            <p:ph type="title"/>
          </p:nvPr>
        </p:nvSpPr>
        <p:spPr/>
        <p:txBody>
          <a:bodyPr/>
          <a:lstStyle/>
          <a:p>
            <a:r>
              <a:rPr lang="en-GB"/>
              <a:t>Click to edit Master title style</a:t>
            </a:r>
            <a:endParaRPr lang="lt-LT"/>
          </a:p>
        </p:txBody>
      </p:sp>
      <p:sp>
        <p:nvSpPr>
          <p:cNvPr id="3" name="Date Placeholder 2">
            <a:extLst>
              <a:ext uri="{FF2B5EF4-FFF2-40B4-BE49-F238E27FC236}">
                <a16:creationId xmlns:a16="http://schemas.microsoft.com/office/drawing/2014/main" id="{6DE8C843-4FB4-6FB5-AD9B-0493108CC135}"/>
              </a:ext>
            </a:extLst>
          </p:cNvPr>
          <p:cNvSpPr>
            <a:spLocks noGrp="1"/>
          </p:cNvSpPr>
          <p:nvPr>
            <p:ph type="dt" sz="half" idx="10"/>
          </p:nvPr>
        </p:nvSpPr>
        <p:spPr/>
        <p:txBody>
          <a:bodyPr/>
          <a:lstStyle/>
          <a:p>
            <a:fld id="{6EA8F5CF-444D-B34D-8854-A44ECBF162A7}" type="datetimeFigureOut">
              <a:rPr lang="lt-LT" smtClean="0"/>
              <a:t>2024-12-12</a:t>
            </a:fld>
            <a:endParaRPr lang="lt-LT"/>
          </a:p>
        </p:txBody>
      </p:sp>
      <p:sp>
        <p:nvSpPr>
          <p:cNvPr id="4" name="Footer Placeholder 3">
            <a:extLst>
              <a:ext uri="{FF2B5EF4-FFF2-40B4-BE49-F238E27FC236}">
                <a16:creationId xmlns:a16="http://schemas.microsoft.com/office/drawing/2014/main" id="{20C6228E-1152-ED8F-CA0A-757ED4A3F51E}"/>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70DA143A-A804-C922-B662-F78C44F27AA5}"/>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3932522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BC1D8-8B6F-4600-D1AD-665629D7284F}"/>
              </a:ext>
            </a:extLst>
          </p:cNvPr>
          <p:cNvSpPr>
            <a:spLocks noGrp="1"/>
          </p:cNvSpPr>
          <p:nvPr>
            <p:ph type="dt" sz="half" idx="10"/>
          </p:nvPr>
        </p:nvSpPr>
        <p:spPr/>
        <p:txBody>
          <a:bodyPr/>
          <a:lstStyle/>
          <a:p>
            <a:fld id="{6EA8F5CF-444D-B34D-8854-A44ECBF162A7}" type="datetimeFigureOut">
              <a:rPr lang="lt-LT" smtClean="0"/>
              <a:t>2024-12-12</a:t>
            </a:fld>
            <a:endParaRPr lang="lt-LT"/>
          </a:p>
        </p:txBody>
      </p:sp>
      <p:sp>
        <p:nvSpPr>
          <p:cNvPr id="3" name="Footer Placeholder 2">
            <a:extLst>
              <a:ext uri="{FF2B5EF4-FFF2-40B4-BE49-F238E27FC236}">
                <a16:creationId xmlns:a16="http://schemas.microsoft.com/office/drawing/2014/main" id="{837BE558-FB48-584F-4C69-113FF4F467B6}"/>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30A1BDA3-67ED-3146-6C2D-E729B19E009B}"/>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88957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8A6FD-0E7C-E110-AC23-BE941A5D374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t-LT"/>
          </a:p>
        </p:txBody>
      </p:sp>
      <p:sp>
        <p:nvSpPr>
          <p:cNvPr id="3" name="Content Placeholder 2">
            <a:extLst>
              <a:ext uri="{FF2B5EF4-FFF2-40B4-BE49-F238E27FC236}">
                <a16:creationId xmlns:a16="http://schemas.microsoft.com/office/drawing/2014/main" id="{C2BA1CB5-58C4-8FAD-8F13-D38573A983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Text Placeholder 3">
            <a:extLst>
              <a:ext uri="{FF2B5EF4-FFF2-40B4-BE49-F238E27FC236}">
                <a16:creationId xmlns:a16="http://schemas.microsoft.com/office/drawing/2014/main" id="{47B2CF21-1801-172B-DB82-F99C960A5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C97FDA-183E-BB17-959A-BD933319532B}"/>
              </a:ext>
            </a:extLst>
          </p:cNvPr>
          <p:cNvSpPr>
            <a:spLocks noGrp="1"/>
          </p:cNvSpPr>
          <p:nvPr>
            <p:ph type="dt" sz="half" idx="10"/>
          </p:nvPr>
        </p:nvSpPr>
        <p:spPr/>
        <p:txBody>
          <a:bodyPr/>
          <a:lstStyle/>
          <a:p>
            <a:fld id="{6EA8F5CF-444D-B34D-8854-A44ECBF162A7}" type="datetimeFigureOut">
              <a:rPr lang="lt-LT" smtClean="0"/>
              <a:t>2024-12-12</a:t>
            </a:fld>
            <a:endParaRPr lang="lt-LT"/>
          </a:p>
        </p:txBody>
      </p:sp>
      <p:sp>
        <p:nvSpPr>
          <p:cNvPr id="6" name="Footer Placeholder 5">
            <a:extLst>
              <a:ext uri="{FF2B5EF4-FFF2-40B4-BE49-F238E27FC236}">
                <a16:creationId xmlns:a16="http://schemas.microsoft.com/office/drawing/2014/main" id="{DC98C09D-1C71-9BD6-84EA-AD53AC87AB0A}"/>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8CEE2737-60E0-0AB1-559C-FE7CD0463159}"/>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2061529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3A19-B495-59B8-F5CB-F0CD15384D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t-LT"/>
          </a:p>
        </p:txBody>
      </p:sp>
      <p:sp>
        <p:nvSpPr>
          <p:cNvPr id="3" name="Picture Placeholder 2">
            <a:extLst>
              <a:ext uri="{FF2B5EF4-FFF2-40B4-BE49-F238E27FC236}">
                <a16:creationId xmlns:a16="http://schemas.microsoft.com/office/drawing/2014/main" id="{145F9EE3-2084-A3E5-8227-FDE55B4AAD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EBDA1DCB-0ABB-0A3C-C603-6152CC646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4B230C-9363-10C6-A747-DA6B55317B5E}"/>
              </a:ext>
            </a:extLst>
          </p:cNvPr>
          <p:cNvSpPr>
            <a:spLocks noGrp="1"/>
          </p:cNvSpPr>
          <p:nvPr>
            <p:ph type="dt" sz="half" idx="10"/>
          </p:nvPr>
        </p:nvSpPr>
        <p:spPr/>
        <p:txBody>
          <a:bodyPr/>
          <a:lstStyle/>
          <a:p>
            <a:fld id="{6EA8F5CF-444D-B34D-8854-A44ECBF162A7}" type="datetimeFigureOut">
              <a:rPr lang="lt-LT" smtClean="0"/>
              <a:t>2024-12-12</a:t>
            </a:fld>
            <a:endParaRPr lang="lt-LT"/>
          </a:p>
        </p:txBody>
      </p:sp>
      <p:sp>
        <p:nvSpPr>
          <p:cNvPr id="6" name="Footer Placeholder 5">
            <a:extLst>
              <a:ext uri="{FF2B5EF4-FFF2-40B4-BE49-F238E27FC236}">
                <a16:creationId xmlns:a16="http://schemas.microsoft.com/office/drawing/2014/main" id="{5F8B0507-B62E-01BB-8E2B-CEA0CE020A06}"/>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F16E45DA-555B-C055-0285-C742E56DEE9F}"/>
              </a:ext>
            </a:extLst>
          </p:cNvPr>
          <p:cNvSpPr>
            <a:spLocks noGrp="1"/>
          </p:cNvSpPr>
          <p:nvPr>
            <p:ph type="sldNum" sz="quarter" idx="12"/>
          </p:nvPr>
        </p:nvSpPr>
        <p:spPr/>
        <p:txBody>
          <a:bodyPr/>
          <a:lstStyle/>
          <a:p>
            <a:fld id="{1FD4DCC1-2FB3-CB48-96B9-CF2DBD383AA6}" type="slidenum">
              <a:rPr lang="lt-LT" smtClean="0"/>
              <a:t>‹#›</a:t>
            </a:fld>
            <a:endParaRPr lang="lt-LT"/>
          </a:p>
        </p:txBody>
      </p:sp>
    </p:spTree>
    <p:extLst>
      <p:ext uri="{BB962C8B-B14F-4D97-AF65-F5344CB8AC3E}">
        <p14:creationId xmlns:p14="http://schemas.microsoft.com/office/powerpoint/2010/main" val="2946184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7BEAEF-AA60-9893-A5D8-8F3D194A6E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lt-LT"/>
          </a:p>
        </p:txBody>
      </p:sp>
      <p:sp>
        <p:nvSpPr>
          <p:cNvPr id="3" name="Text Placeholder 2">
            <a:extLst>
              <a:ext uri="{FF2B5EF4-FFF2-40B4-BE49-F238E27FC236}">
                <a16:creationId xmlns:a16="http://schemas.microsoft.com/office/drawing/2014/main" id="{4FF30DFF-B065-DA86-D3A2-C07B6AF4CD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ED3B50A0-80CC-38F2-25F3-24258480DC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8F5CF-444D-B34D-8854-A44ECBF162A7}" type="datetimeFigureOut">
              <a:rPr lang="lt-LT" smtClean="0"/>
              <a:t>2024-12-12</a:t>
            </a:fld>
            <a:endParaRPr lang="lt-LT"/>
          </a:p>
        </p:txBody>
      </p:sp>
      <p:sp>
        <p:nvSpPr>
          <p:cNvPr id="5" name="Footer Placeholder 4">
            <a:extLst>
              <a:ext uri="{FF2B5EF4-FFF2-40B4-BE49-F238E27FC236}">
                <a16:creationId xmlns:a16="http://schemas.microsoft.com/office/drawing/2014/main" id="{44D3ADE0-9C72-D9BB-030D-DFCAAB2A85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DD528CCC-F79E-97F5-F83D-F460B855E0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D4DCC1-2FB3-CB48-96B9-CF2DBD383AA6}" type="slidenum">
              <a:rPr lang="lt-LT" smtClean="0"/>
              <a:t>‹#›</a:t>
            </a:fld>
            <a:endParaRPr lang="lt-LT"/>
          </a:p>
        </p:txBody>
      </p:sp>
    </p:spTree>
    <p:extLst>
      <p:ext uri="{BB962C8B-B14F-4D97-AF65-F5344CB8AC3E}">
        <p14:creationId xmlns:p14="http://schemas.microsoft.com/office/powerpoint/2010/main" val="1344834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glassdoor.com/employers/blog/5-job-benefits-attract-quality-candidates/"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35F7A-757D-4FC6-C013-CE0779036667}"/>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EED8C515-51B3-9D2D-7B51-79D091418176}"/>
              </a:ext>
            </a:extLst>
          </p:cNvPr>
          <p:cNvSpPr/>
          <p:nvPr/>
        </p:nvSpPr>
        <p:spPr>
          <a:xfrm>
            <a:off x="-1"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2" name="Picture 11" descr="A picture containing building&#10;&#10;Description automatically generated">
            <a:extLst>
              <a:ext uri="{FF2B5EF4-FFF2-40B4-BE49-F238E27FC236}">
                <a16:creationId xmlns:a16="http://schemas.microsoft.com/office/drawing/2014/main" id="{8FE8006C-5E4F-5196-5035-797BAE9CBB7A}"/>
              </a:ext>
            </a:extLst>
          </p:cNvPr>
          <p:cNvPicPr>
            <a:picLocks noChangeAspect="1"/>
          </p:cNvPicPr>
          <p:nvPr/>
        </p:nvPicPr>
        <p:blipFill>
          <a:blip r:embed="rId3"/>
          <a:stretch>
            <a:fillRect/>
          </a:stretch>
        </p:blipFill>
        <p:spPr>
          <a:xfrm>
            <a:off x="202951" y="-120637"/>
            <a:ext cx="12420601" cy="7099274"/>
          </a:xfrm>
          <a:prstGeom prst="rect">
            <a:avLst/>
          </a:prstGeom>
        </p:spPr>
      </p:pic>
      <p:sp>
        <p:nvSpPr>
          <p:cNvPr id="3" name="Title 1">
            <a:extLst>
              <a:ext uri="{FF2B5EF4-FFF2-40B4-BE49-F238E27FC236}">
                <a16:creationId xmlns:a16="http://schemas.microsoft.com/office/drawing/2014/main" id="{05C3F830-4A9A-0430-3AE0-82D5C2E2D907}"/>
              </a:ext>
            </a:extLst>
          </p:cNvPr>
          <p:cNvSpPr txBox="1">
            <a:spLocks/>
          </p:cNvSpPr>
          <p:nvPr/>
        </p:nvSpPr>
        <p:spPr>
          <a:xfrm>
            <a:off x="11760782" y="194031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2700" b="1" dirty="0">
                <a:solidFill>
                  <a:srgbClr val="FFFBF0"/>
                </a:solidFill>
                <a:latin typeface="Poppins SemiBold" pitchFamily="2" charset="77"/>
                <a:cs typeface="Poppins SemiBold" pitchFamily="2" charset="77"/>
              </a:rPr>
              <a:t>Kodėl PLACER.LT naudingas klientui,</a:t>
            </a:r>
            <a:br>
              <a:rPr lang="lt-LT" sz="2700" b="1" dirty="0">
                <a:solidFill>
                  <a:srgbClr val="FFFBF0"/>
                </a:solidFill>
                <a:latin typeface="Poppins SemiBold" pitchFamily="2" charset="77"/>
                <a:cs typeface="Poppins SemiBold" pitchFamily="2" charset="77"/>
              </a:rPr>
            </a:br>
            <a:r>
              <a:rPr lang="lt-LT" sz="2700" b="1" dirty="0">
                <a:solidFill>
                  <a:srgbClr val="FFFBF0"/>
                </a:solidFill>
                <a:latin typeface="Poppins SemiBold" pitchFamily="2" charset="77"/>
                <a:cs typeface="Poppins SemiBold" pitchFamily="2" charset="77"/>
              </a:rPr>
              <a:t>kuris ieško erdvių ir pramogų?</a:t>
            </a:r>
          </a:p>
        </p:txBody>
      </p:sp>
      <p:sp>
        <p:nvSpPr>
          <p:cNvPr id="4" name="Oval 3">
            <a:extLst>
              <a:ext uri="{FF2B5EF4-FFF2-40B4-BE49-F238E27FC236}">
                <a16:creationId xmlns:a16="http://schemas.microsoft.com/office/drawing/2014/main" id="{D58758D2-327B-75C6-6F92-E726F140B598}"/>
              </a:ext>
            </a:extLst>
          </p:cNvPr>
          <p:cNvSpPr/>
          <p:nvPr/>
        </p:nvSpPr>
        <p:spPr>
          <a:xfrm>
            <a:off x="963333" y="2904644"/>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extBox 5">
            <a:extLst>
              <a:ext uri="{FF2B5EF4-FFF2-40B4-BE49-F238E27FC236}">
                <a16:creationId xmlns:a16="http://schemas.microsoft.com/office/drawing/2014/main" id="{F253C117-17CA-6663-AB82-6666696858BF}"/>
              </a:ext>
            </a:extLst>
          </p:cNvPr>
          <p:cNvSpPr txBox="1"/>
          <p:nvPr/>
        </p:nvSpPr>
        <p:spPr>
          <a:xfrm>
            <a:off x="1155991" y="2591279"/>
            <a:ext cx="11315700" cy="4154984"/>
          </a:xfrm>
          <a:prstGeom prst="rect">
            <a:avLst/>
          </a:prstGeom>
          <a:noFill/>
        </p:spPr>
        <p:txBody>
          <a:bodyPr wrap="square">
            <a:spAutoFit/>
          </a:bodyPr>
          <a:lstStyle/>
          <a:p>
            <a:r>
              <a:rPr lang="lt-LT" sz="4000" dirty="0">
                <a:solidFill>
                  <a:srgbClr val="242424"/>
                </a:solidFill>
                <a:latin typeface="Segoe UI" panose="020B0502040204020203" pitchFamily="34" charset="0"/>
              </a:rPr>
              <a:t>Sveikatinimas ir sveikatingumas -</a:t>
            </a:r>
            <a:r>
              <a:rPr lang="lt-LT" sz="4000" b="0" i="0" dirty="0">
                <a:solidFill>
                  <a:srgbClr val="242424"/>
                </a:solidFill>
                <a:effectLst/>
                <a:latin typeface="Segoe UI" panose="020B0502040204020203" pitchFamily="34" charset="0"/>
              </a:rPr>
              <a:t> mada ar būtinybė įmonės bendruomenėje?</a:t>
            </a:r>
            <a:endParaRPr lang="en-US" sz="4000" b="0" i="0" dirty="0">
              <a:solidFill>
                <a:srgbClr val="242424"/>
              </a:solidFill>
              <a:effectLst/>
              <a:latin typeface="Segoe UI" panose="020B0502040204020203" pitchFamily="34" charset="0"/>
            </a:endParaRPr>
          </a:p>
          <a:p>
            <a:endParaRPr lang="en-US" sz="4000" dirty="0">
              <a:solidFill>
                <a:srgbClr val="242424"/>
              </a:solidFill>
              <a:latin typeface="Segoe UI" panose="020B0502040204020203" pitchFamily="34" charset="0"/>
            </a:endParaRPr>
          </a:p>
          <a:p>
            <a:endParaRPr lang="en-US" sz="4000" dirty="0">
              <a:solidFill>
                <a:srgbClr val="242424"/>
              </a:solidFill>
              <a:latin typeface="Segoe UI" panose="020B0502040204020203" pitchFamily="34" charset="0"/>
            </a:endParaRPr>
          </a:p>
          <a:p>
            <a:endParaRPr lang="en-US" sz="4000" dirty="0">
              <a:solidFill>
                <a:srgbClr val="242424"/>
              </a:solidFill>
              <a:latin typeface="Segoe UI" panose="020B0502040204020203" pitchFamily="34" charset="0"/>
            </a:endParaRPr>
          </a:p>
          <a:p>
            <a:endParaRPr lang="en-US" sz="3200" dirty="0">
              <a:solidFill>
                <a:srgbClr val="242424"/>
              </a:solidFill>
              <a:latin typeface="Segoe UI" panose="020B0502040204020203" pitchFamily="34" charset="0"/>
            </a:endParaRPr>
          </a:p>
          <a:p>
            <a:r>
              <a:rPr lang="lt-LT" sz="3200" dirty="0">
                <a:solidFill>
                  <a:srgbClr val="242424"/>
                </a:solidFill>
                <a:latin typeface="Segoe UI" panose="020B0502040204020203" pitchFamily="34" charset="0"/>
              </a:rPr>
              <a:t>                                                                          </a:t>
            </a:r>
            <a:r>
              <a:rPr lang="en-US" sz="3200" dirty="0">
                <a:solidFill>
                  <a:srgbClr val="242424"/>
                </a:solidFill>
                <a:latin typeface="Segoe UI" panose="020B0502040204020203" pitchFamily="34" charset="0"/>
              </a:rPr>
              <a:t>Lina </a:t>
            </a:r>
            <a:r>
              <a:rPr lang="en-US" sz="3200" dirty="0" err="1">
                <a:solidFill>
                  <a:srgbClr val="242424"/>
                </a:solidFill>
                <a:latin typeface="Segoe UI" panose="020B0502040204020203" pitchFamily="34" charset="0"/>
              </a:rPr>
              <a:t>Nosevi</a:t>
            </a:r>
            <a:r>
              <a:rPr lang="lt-LT" sz="3200" dirty="0">
                <a:solidFill>
                  <a:srgbClr val="242424"/>
                </a:solidFill>
                <a:latin typeface="Segoe UI" panose="020B0502040204020203" pitchFamily="34" charset="0"/>
              </a:rPr>
              <a:t>č</a:t>
            </a:r>
          </a:p>
        </p:txBody>
      </p:sp>
      <p:pic>
        <p:nvPicPr>
          <p:cNvPr id="7" name="Picture 6">
            <a:extLst>
              <a:ext uri="{FF2B5EF4-FFF2-40B4-BE49-F238E27FC236}">
                <a16:creationId xmlns:a16="http://schemas.microsoft.com/office/drawing/2014/main" id="{08A27904-F767-3150-6ECA-A2072B6A1FA6}"/>
              </a:ext>
            </a:extLst>
          </p:cNvPr>
          <p:cNvPicPr>
            <a:picLocks noChangeAspect="1"/>
          </p:cNvPicPr>
          <p:nvPr/>
        </p:nvPicPr>
        <p:blipFill>
          <a:blip r:embed="rId4"/>
          <a:stretch>
            <a:fillRect/>
          </a:stretch>
        </p:blipFill>
        <p:spPr>
          <a:xfrm>
            <a:off x="8338929" y="13738"/>
            <a:ext cx="3549769" cy="1281902"/>
          </a:xfrm>
          <a:prstGeom prst="rect">
            <a:avLst/>
          </a:prstGeom>
        </p:spPr>
      </p:pic>
    </p:spTree>
    <p:extLst>
      <p:ext uri="{BB962C8B-B14F-4D97-AF65-F5344CB8AC3E}">
        <p14:creationId xmlns:p14="http://schemas.microsoft.com/office/powerpoint/2010/main" val="33313588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47269EA-0E57-F1AD-5E79-47AC18594AA5}"/>
              </a:ext>
            </a:extLst>
          </p:cNvPr>
          <p:cNvSpPr/>
          <p:nvPr/>
        </p:nvSpPr>
        <p:spPr>
          <a:xfrm>
            <a:off x="-1"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2" name="Picture 11" descr="A picture containing building&#10;&#10;Description automatically generated">
            <a:extLst>
              <a:ext uri="{FF2B5EF4-FFF2-40B4-BE49-F238E27FC236}">
                <a16:creationId xmlns:a16="http://schemas.microsoft.com/office/drawing/2014/main" id="{C21F9297-ED3E-ACE8-7352-B4A66935BAEB}"/>
              </a:ext>
            </a:extLst>
          </p:cNvPr>
          <p:cNvPicPr>
            <a:picLocks noChangeAspect="1"/>
          </p:cNvPicPr>
          <p:nvPr/>
        </p:nvPicPr>
        <p:blipFill>
          <a:blip r:embed="rId3"/>
          <a:stretch>
            <a:fillRect/>
          </a:stretch>
        </p:blipFill>
        <p:spPr>
          <a:xfrm>
            <a:off x="-76201" y="-98861"/>
            <a:ext cx="12420601" cy="7099274"/>
          </a:xfrm>
          <a:prstGeom prst="rect">
            <a:avLst/>
          </a:prstGeom>
        </p:spPr>
      </p:pic>
      <p:sp>
        <p:nvSpPr>
          <p:cNvPr id="7" name="Rectangle 6">
            <a:extLst>
              <a:ext uri="{FF2B5EF4-FFF2-40B4-BE49-F238E27FC236}">
                <a16:creationId xmlns:a16="http://schemas.microsoft.com/office/drawing/2014/main" id="{1B00BE08-AAA5-33B5-B9A6-2FA87FFC1AA3}"/>
              </a:ext>
            </a:extLst>
          </p:cNvPr>
          <p:cNvSpPr/>
          <p:nvPr/>
        </p:nvSpPr>
        <p:spPr>
          <a:xfrm>
            <a:off x="0" y="505"/>
            <a:ext cx="12344400" cy="6856990"/>
          </a:xfrm>
          <a:prstGeom prst="rect">
            <a:avLst/>
          </a:prstGeom>
          <a:solidFill>
            <a:srgbClr val="FFFBF0">
              <a:alpha val="29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 name="Picture 7" descr="Background pattern&#10;&#10;Description automatically generated">
            <a:extLst>
              <a:ext uri="{FF2B5EF4-FFF2-40B4-BE49-F238E27FC236}">
                <a16:creationId xmlns:a16="http://schemas.microsoft.com/office/drawing/2014/main" id="{AD383155-5766-C9C6-09D5-EAAC9D6FBE54}"/>
              </a:ext>
            </a:extLst>
          </p:cNvPr>
          <p:cNvPicPr>
            <a:picLocks noChangeAspect="1"/>
          </p:cNvPicPr>
          <p:nvPr/>
        </p:nvPicPr>
        <p:blipFill>
          <a:blip r:embed="rId4">
            <a:alphaModFix/>
          </a:blip>
          <a:stretch>
            <a:fillRect/>
          </a:stretch>
        </p:blipFill>
        <p:spPr>
          <a:xfrm>
            <a:off x="-3491439" y="-409141"/>
            <a:ext cx="18774828" cy="11212984"/>
          </a:xfrm>
          <a:prstGeom prst="rect">
            <a:avLst/>
          </a:prstGeom>
        </p:spPr>
      </p:pic>
      <p:sp>
        <p:nvSpPr>
          <p:cNvPr id="14" name="Title 1">
            <a:extLst>
              <a:ext uri="{FF2B5EF4-FFF2-40B4-BE49-F238E27FC236}">
                <a16:creationId xmlns:a16="http://schemas.microsoft.com/office/drawing/2014/main" id="{43B60BCD-2341-8EF8-0037-8D8001B50069}"/>
              </a:ext>
            </a:extLst>
          </p:cNvPr>
          <p:cNvSpPr txBox="1">
            <a:spLocks/>
          </p:cNvSpPr>
          <p:nvPr/>
        </p:nvSpPr>
        <p:spPr>
          <a:xfrm>
            <a:off x="736141" y="33116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en-US" sz="3000" b="1" dirty="0">
                <a:solidFill>
                  <a:srgbClr val="BA141C"/>
                </a:solidFill>
                <a:latin typeface="Poppins SemiBold" pitchFamily="2" charset="77"/>
                <a:cs typeface="Poppins SemiBold" pitchFamily="2" charset="77"/>
              </a:rPr>
              <a:t> </a:t>
            </a:r>
            <a:r>
              <a:rPr lang="lt-LT" sz="3000" b="1" dirty="0">
                <a:solidFill>
                  <a:srgbClr val="BA141C"/>
                </a:solidFill>
                <a:latin typeface="Poppins SemiBold" pitchFamily="2" charset="77"/>
                <a:cs typeface="Poppins SemiBold" pitchFamily="2" charset="77"/>
              </a:rPr>
              <a:t>RENGINIŲ TENDENCIJOS</a:t>
            </a:r>
            <a:r>
              <a:rPr lang="en-US" sz="3000" b="1" dirty="0">
                <a:solidFill>
                  <a:srgbClr val="BA141C"/>
                </a:solidFill>
                <a:latin typeface="Poppins SemiBold" pitchFamily="2" charset="77"/>
                <a:cs typeface="Poppins SemiBold" pitchFamily="2" charset="77"/>
              </a:rPr>
              <a:t>/2024</a:t>
            </a:r>
            <a:r>
              <a:rPr lang="lt-LT" sz="3000" b="1" dirty="0">
                <a:solidFill>
                  <a:srgbClr val="BA141C"/>
                </a:solidFill>
                <a:latin typeface="Poppins SemiBold" pitchFamily="2" charset="77"/>
                <a:cs typeface="Poppins SemiBold" pitchFamily="2" charset="77"/>
              </a:rPr>
              <a:t> </a:t>
            </a:r>
            <a:br>
              <a:rPr lang="lt-LT" sz="3000" b="1" dirty="0">
                <a:solidFill>
                  <a:srgbClr val="37291D"/>
                </a:solidFill>
                <a:latin typeface="Poppins SemiBold" pitchFamily="2" charset="77"/>
                <a:cs typeface="Poppins SemiBold" pitchFamily="2" charset="77"/>
              </a:rPr>
            </a:br>
            <a:endParaRPr lang="lt-LT" sz="3000" b="1" dirty="0">
              <a:solidFill>
                <a:srgbClr val="37291D"/>
              </a:solidFill>
              <a:latin typeface="Poppins SemiBold" pitchFamily="2" charset="77"/>
              <a:cs typeface="Poppins SemiBold" pitchFamily="2" charset="77"/>
            </a:endParaRPr>
          </a:p>
        </p:txBody>
      </p:sp>
      <p:sp>
        <p:nvSpPr>
          <p:cNvPr id="3" name="Title 1">
            <a:extLst>
              <a:ext uri="{FF2B5EF4-FFF2-40B4-BE49-F238E27FC236}">
                <a16:creationId xmlns:a16="http://schemas.microsoft.com/office/drawing/2014/main" id="{91368E14-9DED-2A6C-7342-2B9553E008AD}"/>
              </a:ext>
            </a:extLst>
          </p:cNvPr>
          <p:cNvSpPr txBox="1">
            <a:spLocks/>
          </p:cNvSpPr>
          <p:nvPr/>
        </p:nvSpPr>
        <p:spPr>
          <a:xfrm>
            <a:off x="11760782" y="194031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2700" b="1" dirty="0">
                <a:solidFill>
                  <a:srgbClr val="FFFBF0"/>
                </a:solidFill>
                <a:latin typeface="Poppins SemiBold" pitchFamily="2" charset="77"/>
                <a:cs typeface="Poppins SemiBold" pitchFamily="2" charset="77"/>
              </a:rPr>
              <a:t>Kodėl PLACER.LT naudingas klientui,</a:t>
            </a:r>
            <a:br>
              <a:rPr lang="lt-LT" sz="2700" b="1" dirty="0">
                <a:solidFill>
                  <a:srgbClr val="FFFBF0"/>
                </a:solidFill>
                <a:latin typeface="Poppins SemiBold" pitchFamily="2" charset="77"/>
                <a:cs typeface="Poppins SemiBold" pitchFamily="2" charset="77"/>
              </a:rPr>
            </a:br>
            <a:r>
              <a:rPr lang="lt-LT" sz="2700" b="1" dirty="0">
                <a:solidFill>
                  <a:srgbClr val="FFFBF0"/>
                </a:solidFill>
                <a:latin typeface="Poppins SemiBold" pitchFamily="2" charset="77"/>
                <a:cs typeface="Poppins SemiBold" pitchFamily="2" charset="77"/>
              </a:rPr>
              <a:t>kuris ieško erdvių ir pramogų?</a:t>
            </a:r>
          </a:p>
        </p:txBody>
      </p:sp>
      <p:sp>
        <p:nvSpPr>
          <p:cNvPr id="15" name="Title 1">
            <a:extLst>
              <a:ext uri="{FF2B5EF4-FFF2-40B4-BE49-F238E27FC236}">
                <a16:creationId xmlns:a16="http://schemas.microsoft.com/office/drawing/2014/main" id="{39A039C4-D1B2-9C86-CBA8-C465BD2480EB}"/>
              </a:ext>
            </a:extLst>
          </p:cNvPr>
          <p:cNvSpPr txBox="1">
            <a:spLocks/>
          </p:cNvSpPr>
          <p:nvPr/>
        </p:nvSpPr>
        <p:spPr>
          <a:xfrm>
            <a:off x="2118732" y="4015479"/>
            <a:ext cx="7916881" cy="4467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p:txBody>
      </p:sp>
      <p:sp>
        <p:nvSpPr>
          <p:cNvPr id="9" name="TextBox 8">
            <a:extLst>
              <a:ext uri="{FF2B5EF4-FFF2-40B4-BE49-F238E27FC236}">
                <a16:creationId xmlns:a16="http://schemas.microsoft.com/office/drawing/2014/main" id="{770D76D0-3DF9-0614-FAB8-101AEEB57E0A}"/>
              </a:ext>
            </a:extLst>
          </p:cNvPr>
          <p:cNvSpPr txBox="1"/>
          <p:nvPr/>
        </p:nvSpPr>
        <p:spPr>
          <a:xfrm>
            <a:off x="3841993" y="15498467"/>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Lietuvos konferencijų ir renginių asociacijos (LKRA) </a:t>
            </a:r>
          </a:p>
        </p:txBody>
      </p:sp>
      <p:sp>
        <p:nvSpPr>
          <p:cNvPr id="2" name="TextBox 1">
            <a:extLst>
              <a:ext uri="{FF2B5EF4-FFF2-40B4-BE49-F238E27FC236}">
                <a16:creationId xmlns:a16="http://schemas.microsoft.com/office/drawing/2014/main" id="{4BBD019B-BED1-0D85-FB55-F057A419F0F0}"/>
              </a:ext>
            </a:extLst>
          </p:cNvPr>
          <p:cNvSpPr txBox="1"/>
          <p:nvPr/>
        </p:nvSpPr>
        <p:spPr>
          <a:xfrm>
            <a:off x="3112512" y="762632"/>
            <a:ext cx="6311900" cy="9325630"/>
          </a:xfrm>
          <a:prstGeom prst="rect">
            <a:avLst/>
          </a:prstGeom>
          <a:noFill/>
        </p:spPr>
        <p:txBody>
          <a:bodyPr wrap="square" rtlCol="0">
            <a:spAutoFit/>
          </a:bodyPr>
          <a:lstStyle/>
          <a:p>
            <a:pPr algn="ctr"/>
            <a:endParaRPr lang="en-US" sz="2000" i="1" dirty="0">
              <a:solidFill>
                <a:schemeClr val="bg2">
                  <a:lumMod val="10000"/>
                </a:schemeClr>
              </a:solidFill>
              <a:latin typeface="Poppins" panose="00000500000000000000" pitchFamily="2" charset="0"/>
            </a:endParaRPr>
          </a:p>
          <a:p>
            <a:pPr algn="ctr"/>
            <a:endParaRPr lang="lt-LT" sz="2000" i="1" dirty="0">
              <a:solidFill>
                <a:schemeClr val="bg2">
                  <a:lumMod val="10000"/>
                </a:schemeClr>
              </a:solidFill>
              <a:effectLst/>
              <a:latin typeface="Poppins" panose="00000500000000000000" pitchFamily="2" charset="0"/>
            </a:endParaRPr>
          </a:p>
          <a:p>
            <a:pPr marL="342900" indent="-342900" algn="l">
              <a:buFont typeface="Arial" panose="020B0604020202020204" pitchFamily="34" charset="0"/>
              <a:buChar char="•"/>
            </a:pPr>
            <a:r>
              <a:rPr lang="lt-LT" sz="2000" dirty="0">
                <a:solidFill>
                  <a:schemeClr val="bg2">
                    <a:lumMod val="25000"/>
                  </a:schemeClr>
                </a:solidFill>
                <a:latin typeface="Poppins" panose="00000500000000000000" pitchFamily="2" charset="0"/>
              </a:rPr>
              <a:t>Daugėja patyriminių renginių</a:t>
            </a:r>
          </a:p>
          <a:p>
            <a:pPr marL="342900" indent="-342900" algn="l">
              <a:buFont typeface="Arial" panose="020B0604020202020204" pitchFamily="34" charset="0"/>
              <a:buChar char="•"/>
            </a:pPr>
            <a:endParaRPr lang="lt-LT" sz="2000" i="1" dirty="0">
              <a:solidFill>
                <a:schemeClr val="bg2">
                  <a:lumMod val="25000"/>
                </a:schemeClr>
              </a:solidFill>
              <a:latin typeface="Poppins" panose="00000500000000000000" pitchFamily="2" charset="0"/>
            </a:endParaRPr>
          </a:p>
          <a:p>
            <a:pPr marL="342900" indent="-342900" algn="l">
              <a:buFont typeface="Arial" panose="020B0604020202020204" pitchFamily="34" charset="0"/>
              <a:buChar char="•"/>
            </a:pPr>
            <a:r>
              <a:rPr lang="lt-LT" sz="2000" dirty="0">
                <a:solidFill>
                  <a:srgbClr val="1A1A1A"/>
                </a:solidFill>
                <a:latin typeface="Poppins" panose="00000500000000000000" pitchFamily="2" charset="0"/>
              </a:rPr>
              <a:t>Meno, pažintiniai renginiai</a:t>
            </a:r>
            <a:r>
              <a:rPr lang="en-US" sz="2000" dirty="0">
                <a:solidFill>
                  <a:srgbClr val="1A1A1A"/>
                </a:solidFill>
                <a:latin typeface="Poppins" panose="00000500000000000000" pitchFamily="2" charset="0"/>
              </a:rPr>
              <a:t>, </a:t>
            </a:r>
            <a:r>
              <a:rPr lang="en-US" sz="2000" dirty="0" err="1">
                <a:solidFill>
                  <a:srgbClr val="1A1A1A"/>
                </a:solidFill>
                <a:latin typeface="Poppins" panose="00000500000000000000" pitchFamily="2" charset="0"/>
              </a:rPr>
              <a:t>sporto</a:t>
            </a:r>
            <a:r>
              <a:rPr lang="en-US" sz="2000" dirty="0">
                <a:solidFill>
                  <a:srgbClr val="1A1A1A"/>
                </a:solidFill>
                <a:latin typeface="Poppins" panose="00000500000000000000" pitchFamily="2" charset="0"/>
              </a:rPr>
              <a:t> v</a:t>
            </a:r>
            <a:r>
              <a:rPr lang="lt-LT" sz="2000" dirty="0">
                <a:solidFill>
                  <a:schemeClr val="bg2">
                    <a:lumMod val="25000"/>
                  </a:schemeClr>
                </a:solidFill>
                <a:latin typeface="Poppins" panose="00000500000000000000" pitchFamily="2" charset="0"/>
              </a:rPr>
              <a:t>e</a:t>
            </a:r>
            <a:r>
              <a:rPr lang="en-US" sz="2000" dirty="0" err="1">
                <a:solidFill>
                  <a:schemeClr val="bg2">
                    <a:lumMod val="25000"/>
                  </a:schemeClr>
                </a:solidFill>
                <a:latin typeface="Poppins" panose="00000500000000000000" pitchFamily="2" charset="0"/>
              </a:rPr>
              <a:t>iklos</a:t>
            </a:r>
            <a:endParaRPr lang="lt-LT" sz="2000" dirty="0">
              <a:solidFill>
                <a:srgbClr val="1A1A1A"/>
              </a:solidFill>
              <a:latin typeface="Poppins" panose="00000500000000000000" pitchFamily="2" charset="0"/>
            </a:endParaRPr>
          </a:p>
          <a:p>
            <a:pPr marL="342900" indent="-342900" algn="l">
              <a:buFont typeface="Arial" panose="020B0604020202020204" pitchFamily="34" charset="0"/>
              <a:buChar char="•"/>
            </a:pPr>
            <a:endParaRPr lang="lt-LT" sz="2000" dirty="0">
              <a:solidFill>
                <a:srgbClr val="1A1A1A"/>
              </a:solidFill>
              <a:latin typeface="Poppins" panose="00000500000000000000" pitchFamily="2" charset="0"/>
            </a:endParaRPr>
          </a:p>
          <a:p>
            <a:pPr marL="342900" indent="-342900" algn="l">
              <a:buFont typeface="Arial" panose="020B0604020202020204" pitchFamily="34" charset="0"/>
              <a:buChar char="•"/>
            </a:pPr>
            <a:r>
              <a:rPr lang="lt-LT" sz="2000" dirty="0">
                <a:solidFill>
                  <a:srgbClr val="1A1A1A"/>
                </a:solidFill>
                <a:latin typeface="Poppins" panose="00000500000000000000" pitchFamily="2" charset="0"/>
              </a:rPr>
              <a:t>Sveikatingumo ir sveikatinimo dienos arba programos</a:t>
            </a:r>
            <a:r>
              <a:rPr lang="en-US" sz="2000" dirty="0">
                <a:solidFill>
                  <a:srgbClr val="1A1A1A"/>
                </a:solidFill>
                <a:latin typeface="Poppins" panose="00000500000000000000" pitchFamily="2" charset="0"/>
              </a:rPr>
              <a:t> (</a:t>
            </a:r>
            <a:r>
              <a:rPr lang="en-US" sz="2000" dirty="0" err="1">
                <a:solidFill>
                  <a:srgbClr val="1A1A1A"/>
                </a:solidFill>
                <a:latin typeface="Poppins" panose="00000500000000000000" pitchFamily="2" charset="0"/>
              </a:rPr>
              <a:t>Outokumpu</a:t>
            </a:r>
            <a:r>
              <a:rPr lang="en-US" sz="2000" dirty="0">
                <a:solidFill>
                  <a:srgbClr val="1A1A1A"/>
                </a:solidFill>
                <a:latin typeface="Poppins" panose="00000500000000000000" pitchFamily="2" charset="0"/>
              </a:rPr>
              <a:t> </a:t>
            </a:r>
            <a:r>
              <a:rPr lang="en-US" sz="2000" dirty="0" err="1">
                <a:solidFill>
                  <a:srgbClr val="1A1A1A"/>
                </a:solidFill>
                <a:latin typeface="Poppins" panose="00000500000000000000" pitchFamily="2" charset="0"/>
              </a:rPr>
              <a:t>laim</a:t>
            </a:r>
            <a:r>
              <a:rPr lang="lt-LT" sz="2000" dirty="0">
                <a:solidFill>
                  <a:srgbClr val="1A1A1A"/>
                </a:solidFill>
                <a:latin typeface="Poppins" panose="00000500000000000000" pitchFamily="2" charset="0"/>
              </a:rPr>
              <a:t>ėjimas Europoje)</a:t>
            </a:r>
          </a:p>
          <a:p>
            <a:pPr marL="342900" indent="-342900" algn="l">
              <a:buFont typeface="Arial" panose="020B0604020202020204" pitchFamily="34" charset="0"/>
              <a:buChar char="•"/>
            </a:pPr>
            <a:endParaRPr lang="lt-LT" sz="2000" dirty="0">
              <a:solidFill>
                <a:srgbClr val="1A1A1A"/>
              </a:solidFill>
              <a:latin typeface="Poppins" panose="00000500000000000000" pitchFamily="2" charset="0"/>
            </a:endParaRPr>
          </a:p>
          <a:p>
            <a:pPr marL="342900" indent="-342900" algn="l">
              <a:buFont typeface="Arial" panose="020B0604020202020204" pitchFamily="34" charset="0"/>
              <a:buChar char="•"/>
            </a:pPr>
            <a:r>
              <a:rPr lang="lt-LT" sz="2000" dirty="0">
                <a:solidFill>
                  <a:srgbClr val="1A1A1A"/>
                </a:solidFill>
                <a:latin typeface="Poppins" panose="00000500000000000000" pitchFamily="2" charset="0"/>
              </a:rPr>
              <a:t>Socialinės veiklos: miško sodinimas, savanorystė ir ekskursijos „Vaikų linija“, „Mamų unija“</a:t>
            </a:r>
          </a:p>
          <a:p>
            <a:pPr marL="342900" indent="-342900" algn="l">
              <a:buFont typeface="Arial" panose="020B0604020202020204" pitchFamily="34" charset="0"/>
              <a:buChar char="•"/>
            </a:pPr>
            <a:endParaRPr lang="lt-LT" sz="2000" dirty="0">
              <a:solidFill>
                <a:srgbClr val="1A1A1A"/>
              </a:solidFill>
              <a:latin typeface="Poppins" panose="00000500000000000000" pitchFamily="2" charset="0"/>
            </a:endParaRPr>
          </a:p>
          <a:p>
            <a:pPr marL="342900" indent="-342900" algn="l">
              <a:buFont typeface="Arial" panose="020B0604020202020204" pitchFamily="34" charset="0"/>
              <a:buChar char="•"/>
            </a:pPr>
            <a:r>
              <a:rPr lang="lt-LT" sz="2000" dirty="0">
                <a:solidFill>
                  <a:srgbClr val="1A1A1A"/>
                </a:solidFill>
                <a:latin typeface="Poppins" panose="00000500000000000000" pitchFamily="2" charset="0"/>
              </a:rPr>
              <a:t>Konferencijos su pasirinkta motyvacine tema</a:t>
            </a:r>
          </a:p>
          <a:p>
            <a:pPr marL="342900" indent="-342900" algn="l">
              <a:buFont typeface="Arial" panose="020B0604020202020204" pitchFamily="34" charset="0"/>
              <a:buChar char="•"/>
            </a:pPr>
            <a:endParaRPr lang="lt-LT" sz="2000" dirty="0">
              <a:solidFill>
                <a:srgbClr val="1A1A1A"/>
              </a:solidFill>
              <a:latin typeface="Poppins" panose="00000500000000000000" pitchFamily="2" charset="0"/>
            </a:endParaRPr>
          </a:p>
          <a:p>
            <a:pPr marL="342900" indent="-342900" algn="l">
              <a:buFont typeface="Arial" panose="020B0604020202020204" pitchFamily="34" charset="0"/>
              <a:buChar char="•"/>
            </a:pPr>
            <a:r>
              <a:rPr lang="en-US" sz="2000" dirty="0">
                <a:solidFill>
                  <a:srgbClr val="1A1A1A"/>
                </a:solidFill>
                <a:latin typeface="Poppins" panose="00000500000000000000" pitchFamily="2" charset="0"/>
              </a:rPr>
              <a:t>D</a:t>
            </a:r>
            <a:r>
              <a:rPr lang="lt-LT" sz="2000" dirty="0">
                <a:solidFill>
                  <a:srgbClr val="1A1A1A"/>
                </a:solidFill>
                <a:latin typeface="Poppins" panose="00000500000000000000" pitchFamily="2" charset="0"/>
              </a:rPr>
              <a:t>egustacinė</a:t>
            </a:r>
            <a:r>
              <a:rPr lang="en-US" sz="2000" dirty="0">
                <a:solidFill>
                  <a:srgbClr val="1A1A1A"/>
                </a:solidFill>
                <a:latin typeface="Poppins" panose="00000500000000000000" pitchFamily="2" charset="0"/>
              </a:rPr>
              <a:t>s</a:t>
            </a:r>
            <a:r>
              <a:rPr lang="lt-LT" sz="2000" dirty="0">
                <a:solidFill>
                  <a:srgbClr val="1A1A1A"/>
                </a:solidFill>
                <a:latin typeface="Poppins" panose="00000500000000000000" pitchFamily="2" charset="0"/>
              </a:rPr>
              <a:t> vakarienė</a:t>
            </a:r>
            <a:r>
              <a:rPr lang="en-US" sz="2000" dirty="0">
                <a:solidFill>
                  <a:srgbClr val="1A1A1A"/>
                </a:solidFill>
                <a:latin typeface="Poppins" panose="00000500000000000000" pitchFamily="2" charset="0"/>
              </a:rPr>
              <a:t>s</a:t>
            </a:r>
            <a:r>
              <a:rPr lang="lt-LT" sz="2000" dirty="0">
                <a:solidFill>
                  <a:srgbClr val="1A1A1A"/>
                </a:solidFill>
                <a:latin typeface="Poppins" panose="00000500000000000000" pitchFamily="2" charset="0"/>
              </a:rPr>
              <a:t>, maisto gaminimo pamokos</a:t>
            </a:r>
          </a:p>
          <a:p>
            <a:pPr marL="342900" indent="-342900" algn="l">
              <a:buFont typeface="Arial" panose="020B0604020202020204" pitchFamily="34" charset="0"/>
              <a:buChar char="•"/>
            </a:pPr>
            <a:endParaRPr lang="lt-LT" sz="2000" dirty="0">
              <a:solidFill>
                <a:srgbClr val="1A1A1A"/>
              </a:solidFill>
              <a:latin typeface="Poppins" panose="00000500000000000000" pitchFamily="2" charset="0"/>
            </a:endParaRPr>
          </a:p>
          <a:p>
            <a:pPr marL="342900" indent="-342900" algn="l">
              <a:buFont typeface="Arial" panose="020B0604020202020204" pitchFamily="34" charset="0"/>
              <a:buChar char="•"/>
            </a:pPr>
            <a:r>
              <a:rPr lang="en-US" sz="2000" dirty="0" err="1">
                <a:solidFill>
                  <a:srgbClr val="1A1A1A"/>
                </a:solidFill>
                <a:latin typeface="Poppins" panose="00000500000000000000" pitchFamily="2" charset="0"/>
              </a:rPr>
              <a:t>Baidar</a:t>
            </a:r>
            <a:r>
              <a:rPr lang="lt-LT" sz="2000" dirty="0">
                <a:solidFill>
                  <a:srgbClr val="1A1A1A"/>
                </a:solidFill>
                <a:latin typeface="Poppins" panose="00000500000000000000" pitchFamily="2" charset="0"/>
              </a:rPr>
              <a:t>ės</a:t>
            </a:r>
            <a:r>
              <a:rPr lang="en-US" sz="2000" dirty="0">
                <a:solidFill>
                  <a:srgbClr val="1A1A1A"/>
                </a:solidFill>
                <a:latin typeface="Poppins" panose="00000500000000000000" pitchFamily="2" charset="0"/>
              </a:rPr>
              <a:t>, </a:t>
            </a:r>
            <a:r>
              <a:rPr lang="en-US" sz="2000" dirty="0" err="1">
                <a:solidFill>
                  <a:srgbClr val="1A1A1A"/>
                </a:solidFill>
                <a:latin typeface="Poppins" panose="00000500000000000000" pitchFamily="2" charset="0"/>
              </a:rPr>
              <a:t>dvira</a:t>
            </a:r>
            <a:r>
              <a:rPr lang="lt-LT" sz="2000" dirty="0">
                <a:solidFill>
                  <a:srgbClr val="1A1A1A"/>
                </a:solidFill>
                <a:latin typeface="Poppins" panose="00000500000000000000" pitchFamily="2" charset="0"/>
              </a:rPr>
              <a:t>čių žygiai</a:t>
            </a:r>
          </a:p>
          <a:p>
            <a:pPr marL="342900" indent="-342900" algn="l">
              <a:buFont typeface="Wingdings" panose="05000000000000000000" pitchFamily="2" charset="2"/>
              <a:buChar char="§"/>
            </a:pPr>
            <a:endParaRPr lang="lt-LT" sz="2000" dirty="0">
              <a:solidFill>
                <a:srgbClr val="1A1A1A"/>
              </a:solidFill>
              <a:latin typeface="Poppins" panose="00000500000000000000" pitchFamily="2" charset="0"/>
            </a:endParaRPr>
          </a:p>
          <a:p>
            <a:pPr marL="342900" indent="-342900" algn="l">
              <a:buFont typeface="Wingdings" panose="05000000000000000000" pitchFamily="2" charset="2"/>
              <a:buChar char="§"/>
            </a:pPr>
            <a:endParaRPr lang="lt-LT" sz="2000" dirty="0">
              <a:solidFill>
                <a:srgbClr val="1A1A1A"/>
              </a:solidFill>
              <a:latin typeface="Poppins" panose="00000500000000000000" pitchFamily="2" charset="0"/>
            </a:endParaRPr>
          </a:p>
          <a:p>
            <a:pPr algn="l"/>
            <a:endParaRPr lang="lt-LT" sz="2000" dirty="0">
              <a:solidFill>
                <a:srgbClr val="1A1A1A"/>
              </a:solidFill>
              <a:latin typeface="Poppins" panose="00000500000000000000" pitchFamily="2" charset="0"/>
            </a:endParaRPr>
          </a:p>
          <a:p>
            <a:pPr algn="l"/>
            <a:endParaRPr lang="lt-LT" sz="2000" dirty="0">
              <a:solidFill>
                <a:srgbClr val="1A1A1A"/>
              </a:solidFill>
              <a:latin typeface="Poppins" panose="00000500000000000000" pitchFamily="2" charset="0"/>
            </a:endParaRPr>
          </a:p>
          <a:p>
            <a:pPr marL="342900" indent="-342900" algn="l">
              <a:buFont typeface="Wingdings" panose="05000000000000000000" pitchFamily="2" charset="2"/>
              <a:buChar char="§"/>
            </a:pPr>
            <a:endParaRPr lang="lt-LT" sz="2000" dirty="0">
              <a:solidFill>
                <a:srgbClr val="1A1A1A"/>
              </a:solidFill>
              <a:latin typeface="Poppins" panose="00000500000000000000" pitchFamily="2" charset="0"/>
            </a:endParaRPr>
          </a:p>
          <a:p>
            <a:pPr marL="342900" indent="-342900" algn="l">
              <a:buFont typeface="Wingdings" panose="05000000000000000000" pitchFamily="2" charset="2"/>
              <a:buChar char="§"/>
            </a:pPr>
            <a:endParaRPr lang="lt-LT" sz="2000" b="0" i="0" dirty="0">
              <a:solidFill>
                <a:srgbClr val="1A1A1A"/>
              </a:solidFill>
              <a:effectLst/>
              <a:latin typeface="Poppins" panose="00000500000000000000" pitchFamily="2" charset="0"/>
            </a:endParaRPr>
          </a:p>
          <a:p>
            <a:pPr marL="342900" indent="-342900" algn="l">
              <a:buFont typeface="Wingdings" panose="05000000000000000000" pitchFamily="2" charset="2"/>
              <a:buChar char="ü"/>
            </a:pPr>
            <a:endParaRPr lang="lt-LT" sz="2000" b="0" i="0" dirty="0">
              <a:solidFill>
                <a:srgbClr val="1A1A1A"/>
              </a:solidFill>
              <a:effectLst/>
              <a:latin typeface="Poppins" panose="00000500000000000000" pitchFamily="2" charset="0"/>
            </a:endParaRPr>
          </a:p>
          <a:p>
            <a:pPr marL="342900" indent="-342900" algn="l">
              <a:buFont typeface="Wingdings" panose="05000000000000000000" pitchFamily="2" charset="2"/>
              <a:buChar char="ü"/>
            </a:pPr>
            <a:endParaRPr lang="lt-LT" sz="2000" dirty="0">
              <a:solidFill>
                <a:srgbClr val="1A1A1A"/>
              </a:solidFill>
              <a:latin typeface="Poppins" panose="00000500000000000000" pitchFamily="2" charset="0"/>
            </a:endParaRPr>
          </a:p>
          <a:p>
            <a:pPr marL="342900" indent="-342900" algn="l">
              <a:buFont typeface="Wingdings" panose="05000000000000000000" pitchFamily="2" charset="2"/>
              <a:buChar char="ü"/>
            </a:pPr>
            <a:endParaRPr lang="lt-LT" sz="2000" b="0" i="0" dirty="0">
              <a:solidFill>
                <a:srgbClr val="1A1A1A"/>
              </a:solidFill>
              <a:effectLst/>
              <a:latin typeface="Poppins" panose="00000500000000000000" pitchFamily="2" charset="0"/>
            </a:endParaRPr>
          </a:p>
          <a:p>
            <a:pPr marL="342900" indent="-342900" algn="l">
              <a:buFont typeface="Wingdings" panose="05000000000000000000" pitchFamily="2" charset="2"/>
              <a:buChar char="ü"/>
            </a:pPr>
            <a:endParaRPr lang="lt-LT" sz="2000" b="0" i="0" dirty="0">
              <a:solidFill>
                <a:srgbClr val="1A1A1A"/>
              </a:solidFill>
              <a:effectLst/>
              <a:latin typeface="Poppins" panose="00000500000000000000" pitchFamily="2" charset="0"/>
            </a:endParaRPr>
          </a:p>
        </p:txBody>
      </p:sp>
      <p:sp>
        <p:nvSpPr>
          <p:cNvPr id="4" name="Oval 3">
            <a:extLst>
              <a:ext uri="{FF2B5EF4-FFF2-40B4-BE49-F238E27FC236}">
                <a16:creationId xmlns:a16="http://schemas.microsoft.com/office/drawing/2014/main" id="{20481D4B-14EA-6D13-2932-613144AFB899}"/>
              </a:ext>
            </a:extLst>
          </p:cNvPr>
          <p:cNvSpPr/>
          <p:nvPr/>
        </p:nvSpPr>
        <p:spPr>
          <a:xfrm>
            <a:off x="2950587" y="559486"/>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icture 4">
            <a:extLst>
              <a:ext uri="{FF2B5EF4-FFF2-40B4-BE49-F238E27FC236}">
                <a16:creationId xmlns:a16="http://schemas.microsoft.com/office/drawing/2014/main" id="{E24D290D-1E54-56D3-17E1-53EC9242C304}"/>
              </a:ext>
            </a:extLst>
          </p:cNvPr>
          <p:cNvPicPr>
            <a:picLocks noChangeAspect="1"/>
          </p:cNvPicPr>
          <p:nvPr/>
        </p:nvPicPr>
        <p:blipFill>
          <a:blip r:embed="rId5"/>
          <a:stretch>
            <a:fillRect/>
          </a:stretch>
        </p:blipFill>
        <p:spPr>
          <a:xfrm>
            <a:off x="9734550" y="176341"/>
            <a:ext cx="2282959" cy="824428"/>
          </a:xfrm>
          <a:prstGeom prst="rect">
            <a:avLst/>
          </a:prstGeom>
        </p:spPr>
      </p:pic>
    </p:spTree>
    <p:extLst>
      <p:ext uri="{BB962C8B-B14F-4D97-AF65-F5344CB8AC3E}">
        <p14:creationId xmlns:p14="http://schemas.microsoft.com/office/powerpoint/2010/main" val="21195050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47269EA-0E57-F1AD-5E79-47AC18594AA5}"/>
              </a:ext>
            </a:extLst>
          </p:cNvPr>
          <p:cNvSpPr/>
          <p:nvPr/>
        </p:nvSpPr>
        <p:spPr>
          <a:xfrm>
            <a:off x="-1"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2" name="Picture 11" descr="A picture containing building&#10;&#10;Description automatically generated">
            <a:extLst>
              <a:ext uri="{FF2B5EF4-FFF2-40B4-BE49-F238E27FC236}">
                <a16:creationId xmlns:a16="http://schemas.microsoft.com/office/drawing/2014/main" id="{C21F9297-ED3E-ACE8-7352-B4A66935BAEB}"/>
              </a:ext>
            </a:extLst>
          </p:cNvPr>
          <p:cNvPicPr>
            <a:picLocks noChangeAspect="1"/>
          </p:cNvPicPr>
          <p:nvPr/>
        </p:nvPicPr>
        <p:blipFill>
          <a:blip r:embed="rId3"/>
          <a:stretch>
            <a:fillRect/>
          </a:stretch>
        </p:blipFill>
        <p:spPr>
          <a:xfrm>
            <a:off x="-76201" y="-98861"/>
            <a:ext cx="12420601" cy="7099274"/>
          </a:xfrm>
          <a:prstGeom prst="rect">
            <a:avLst/>
          </a:prstGeom>
        </p:spPr>
      </p:pic>
      <p:sp>
        <p:nvSpPr>
          <p:cNvPr id="7" name="Rectangle 6">
            <a:extLst>
              <a:ext uri="{FF2B5EF4-FFF2-40B4-BE49-F238E27FC236}">
                <a16:creationId xmlns:a16="http://schemas.microsoft.com/office/drawing/2014/main" id="{1B00BE08-AAA5-33B5-B9A6-2FA87FFC1AA3}"/>
              </a:ext>
            </a:extLst>
          </p:cNvPr>
          <p:cNvSpPr/>
          <p:nvPr/>
        </p:nvSpPr>
        <p:spPr>
          <a:xfrm>
            <a:off x="-170432" y="143423"/>
            <a:ext cx="12344400" cy="6856990"/>
          </a:xfrm>
          <a:prstGeom prst="rect">
            <a:avLst/>
          </a:prstGeom>
          <a:solidFill>
            <a:srgbClr val="FFFBF0">
              <a:alpha val="29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 name="Picture 7" descr="Background pattern&#10;&#10;Description automatically generated">
            <a:extLst>
              <a:ext uri="{FF2B5EF4-FFF2-40B4-BE49-F238E27FC236}">
                <a16:creationId xmlns:a16="http://schemas.microsoft.com/office/drawing/2014/main" id="{AD383155-5766-C9C6-09D5-EAAC9D6FBE54}"/>
              </a:ext>
            </a:extLst>
          </p:cNvPr>
          <p:cNvPicPr>
            <a:picLocks noChangeAspect="1"/>
          </p:cNvPicPr>
          <p:nvPr/>
        </p:nvPicPr>
        <p:blipFill>
          <a:blip r:embed="rId4">
            <a:alphaModFix/>
          </a:blip>
          <a:stretch>
            <a:fillRect/>
          </a:stretch>
        </p:blipFill>
        <p:spPr>
          <a:xfrm>
            <a:off x="-948264" y="693721"/>
            <a:ext cx="18774828" cy="11212984"/>
          </a:xfrm>
          <a:prstGeom prst="rect">
            <a:avLst/>
          </a:prstGeom>
        </p:spPr>
      </p:pic>
      <p:sp>
        <p:nvSpPr>
          <p:cNvPr id="3" name="Title 1">
            <a:extLst>
              <a:ext uri="{FF2B5EF4-FFF2-40B4-BE49-F238E27FC236}">
                <a16:creationId xmlns:a16="http://schemas.microsoft.com/office/drawing/2014/main" id="{91368E14-9DED-2A6C-7342-2B9553E008AD}"/>
              </a:ext>
            </a:extLst>
          </p:cNvPr>
          <p:cNvSpPr txBox="1">
            <a:spLocks/>
          </p:cNvSpPr>
          <p:nvPr/>
        </p:nvSpPr>
        <p:spPr>
          <a:xfrm>
            <a:off x="11760782" y="194031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2700" b="1" dirty="0">
                <a:solidFill>
                  <a:srgbClr val="FFFBF0"/>
                </a:solidFill>
                <a:latin typeface="Poppins SemiBold" pitchFamily="2" charset="77"/>
                <a:cs typeface="Poppins SemiBold" pitchFamily="2" charset="77"/>
              </a:rPr>
              <a:t>Kodėl PLACER.LT naudingas klientui,</a:t>
            </a:r>
            <a:br>
              <a:rPr lang="lt-LT" sz="2700" b="1" dirty="0">
                <a:solidFill>
                  <a:srgbClr val="FFFBF0"/>
                </a:solidFill>
                <a:latin typeface="Poppins SemiBold" pitchFamily="2" charset="77"/>
                <a:cs typeface="Poppins SemiBold" pitchFamily="2" charset="77"/>
              </a:rPr>
            </a:br>
            <a:r>
              <a:rPr lang="lt-LT" sz="2700" b="1" dirty="0">
                <a:solidFill>
                  <a:srgbClr val="FFFBF0"/>
                </a:solidFill>
                <a:latin typeface="Poppins SemiBold" pitchFamily="2" charset="77"/>
                <a:cs typeface="Poppins SemiBold" pitchFamily="2" charset="77"/>
              </a:rPr>
              <a:t>kuris ieško erdvių ir pramogų?</a:t>
            </a:r>
          </a:p>
        </p:txBody>
      </p:sp>
      <p:sp>
        <p:nvSpPr>
          <p:cNvPr id="13" name="Title 1">
            <a:extLst>
              <a:ext uri="{FF2B5EF4-FFF2-40B4-BE49-F238E27FC236}">
                <a16:creationId xmlns:a16="http://schemas.microsoft.com/office/drawing/2014/main" id="{2D4878BE-3912-504C-C32B-0BCCC2D36AB1}"/>
              </a:ext>
            </a:extLst>
          </p:cNvPr>
          <p:cNvSpPr txBox="1">
            <a:spLocks/>
          </p:cNvSpPr>
          <p:nvPr/>
        </p:nvSpPr>
        <p:spPr>
          <a:xfrm>
            <a:off x="1397391" y="4761187"/>
            <a:ext cx="9473416" cy="4427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Clr>
                <a:srgbClr val="BA141C"/>
              </a:buClr>
              <a:buSzPct val="130000"/>
              <a:buFont typeface="Arial" panose="020B0604020202020204" pitchFamily="34" charset="0"/>
              <a:buChar char="•"/>
            </a:pPr>
            <a:r>
              <a:rPr lang="lt-LT" sz="2400" b="1" i="0" dirty="0">
                <a:effectLst/>
                <a:latin typeface="Poppins" panose="00000500000000000000" pitchFamily="2" charset="0"/>
                <a:cs typeface="Poppins" panose="00000500000000000000" pitchFamily="2" charset="0"/>
              </a:rPr>
              <a:t>TYLOS kambariai </a:t>
            </a:r>
          </a:p>
          <a:p>
            <a:pPr marL="342900" indent="-342900">
              <a:lnSpc>
                <a:spcPct val="120000"/>
              </a:lnSpc>
              <a:buClr>
                <a:srgbClr val="BA141C"/>
              </a:buClr>
              <a:buSzPct val="130000"/>
              <a:buFont typeface="Arial" panose="020B0604020202020204" pitchFamily="34" charset="0"/>
              <a:buChar char="•"/>
            </a:pPr>
            <a:r>
              <a:rPr lang="lt-LT" sz="2400" b="1" dirty="0">
                <a:solidFill>
                  <a:srgbClr val="37291D"/>
                </a:solidFill>
                <a:latin typeface="Poppins" pitchFamily="2" charset="77"/>
                <a:cs typeface="Poppins" pitchFamily="2" charset="77"/>
              </a:rPr>
              <a:t>Wellness workation</a:t>
            </a:r>
            <a:r>
              <a:rPr lang="lt-LT" sz="2400" dirty="0">
                <a:solidFill>
                  <a:srgbClr val="37291D"/>
                </a:solidFill>
                <a:latin typeface="Poppins" pitchFamily="2" charset="77"/>
                <a:cs typeface="Poppins" pitchFamily="2" charset="77"/>
              </a:rPr>
              <a:t> </a:t>
            </a:r>
          </a:p>
          <a:p>
            <a:pPr marL="342900" indent="-342900">
              <a:lnSpc>
                <a:spcPct val="120000"/>
              </a:lnSpc>
              <a:buClr>
                <a:srgbClr val="BA141C"/>
              </a:buClr>
              <a:buSzPct val="130000"/>
              <a:buFont typeface="Arial" panose="020B0604020202020204" pitchFamily="34" charset="0"/>
              <a:buChar char="•"/>
            </a:pPr>
            <a:r>
              <a:rPr lang="lt-LT" sz="2200" b="1" dirty="0">
                <a:solidFill>
                  <a:srgbClr val="37291D"/>
                </a:solidFill>
                <a:latin typeface="Poppins" pitchFamily="2" charset="77"/>
                <a:cs typeface="Poppins" pitchFamily="2" charset="77"/>
              </a:rPr>
              <a:t>Komandiniai sveikatinimo renginiai </a:t>
            </a:r>
            <a:r>
              <a:rPr lang="lt-LT" sz="2200" dirty="0">
                <a:solidFill>
                  <a:srgbClr val="37291D"/>
                </a:solidFill>
                <a:latin typeface="Poppins" pitchFamily="2" charset="77"/>
                <a:cs typeface="Poppins" pitchFamily="2" charset="77"/>
              </a:rPr>
              <a:t>(diena skirta sveikatai, kurią daro įmonė kartą į ketvirtį, pusmetį erdvėje kur darbuotojai gali ateiti klausyti paskaitų, aktyviai dalyvauti)</a:t>
            </a:r>
          </a:p>
          <a:p>
            <a:pPr marL="342900" indent="-342900">
              <a:lnSpc>
                <a:spcPct val="120000"/>
              </a:lnSpc>
              <a:buClr>
                <a:srgbClr val="BA141C"/>
              </a:buClr>
              <a:buSzPct val="130000"/>
              <a:buFont typeface="Arial" panose="020B0604020202020204" pitchFamily="34" charset="0"/>
              <a:buChar char="•"/>
            </a:pPr>
            <a:r>
              <a:rPr lang="lt-LT" sz="2200" dirty="0">
                <a:solidFill>
                  <a:srgbClr val="37291D"/>
                </a:solidFill>
                <a:latin typeface="Poppins" pitchFamily="2" charset="77"/>
                <a:cs typeface="Poppins" pitchFamily="2" charset="77"/>
              </a:rPr>
              <a:t>IT įrankių integravimas (primena, kad reikia mankštintis, wellness aplikacijos)</a:t>
            </a:r>
          </a:p>
          <a:p>
            <a:pPr marL="342900" indent="-342900">
              <a:lnSpc>
                <a:spcPct val="120000"/>
              </a:lnSpc>
              <a:buClr>
                <a:srgbClr val="BA141C"/>
              </a:buClr>
              <a:buSzPct val="130000"/>
              <a:buFont typeface="Arial" panose="020B0604020202020204" pitchFamily="34" charset="0"/>
              <a:buChar char="•"/>
            </a:pPr>
            <a:r>
              <a:rPr lang="lt-LT" sz="2200" dirty="0">
                <a:solidFill>
                  <a:srgbClr val="37291D"/>
                </a:solidFill>
                <a:latin typeface="Poppins" pitchFamily="2" charset="77"/>
                <a:cs typeface="Poppins" pitchFamily="2" charset="77"/>
              </a:rPr>
              <a:t>Sporto abonementai, komandiniai dalyvavimai: dviračiais, bėgimas ir k.t.</a:t>
            </a:r>
          </a:p>
          <a:p>
            <a:pPr marL="342900" indent="-342900">
              <a:lnSpc>
                <a:spcPct val="120000"/>
              </a:lnSpc>
              <a:buClr>
                <a:srgbClr val="BA141C"/>
              </a:buClr>
              <a:buSzPct val="130000"/>
              <a:buFont typeface="Arial" panose="020B0604020202020204" pitchFamily="34" charset="0"/>
              <a:buChar char="•"/>
            </a:pPr>
            <a:r>
              <a:rPr lang="lt-LT" sz="2200" dirty="0">
                <a:solidFill>
                  <a:srgbClr val="37291D"/>
                </a:solidFill>
                <a:latin typeface="Poppins" pitchFamily="2" charset="77"/>
                <a:cs typeface="Poppins" pitchFamily="2" charset="77"/>
              </a:rPr>
              <a:t>Online joga ir kitos veiklos įmonės darbuotojams</a:t>
            </a:r>
          </a:p>
          <a:p>
            <a:pPr marL="342900" indent="-342900">
              <a:lnSpc>
                <a:spcPct val="120000"/>
              </a:lnSpc>
              <a:buClr>
                <a:srgbClr val="BA141C"/>
              </a:buClr>
              <a:buSzPct val="130000"/>
              <a:buFont typeface="Arial" panose="020B0604020202020204" pitchFamily="34" charset="0"/>
              <a:buChar char="•"/>
            </a:pPr>
            <a:r>
              <a:rPr lang="lt-LT" sz="2200" dirty="0">
                <a:solidFill>
                  <a:srgbClr val="37291D"/>
                </a:solidFill>
                <a:latin typeface="Poppins" pitchFamily="2" charset="77"/>
                <a:cs typeface="Poppins" pitchFamily="2" charset="77"/>
              </a:rPr>
              <a:t>Psichologų konsultacijos </a:t>
            </a:r>
          </a:p>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a:p>
            <a:pPr>
              <a:lnSpc>
                <a:spcPct val="120000"/>
              </a:lnSpc>
              <a:buClr>
                <a:srgbClr val="BA141C"/>
              </a:buClr>
              <a:buSzPct val="130000"/>
            </a:pPr>
            <a:endParaRPr lang="lt-LT" sz="2200" dirty="0">
              <a:solidFill>
                <a:srgbClr val="37291D"/>
              </a:solidFill>
              <a:latin typeface="Poppins" pitchFamily="2" charset="77"/>
              <a:cs typeface="Poppins" pitchFamily="2" charset="77"/>
            </a:endParaRPr>
          </a:p>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a:p>
            <a:pPr>
              <a:lnSpc>
                <a:spcPct val="120000"/>
              </a:lnSpc>
              <a:buClr>
                <a:srgbClr val="BA141C"/>
              </a:buClr>
              <a:buSzPct val="130000"/>
            </a:pPr>
            <a:endParaRPr lang="lt-LT" sz="2200" dirty="0">
              <a:solidFill>
                <a:srgbClr val="37291D"/>
              </a:solidFill>
              <a:latin typeface="Poppins" pitchFamily="2" charset="77"/>
              <a:cs typeface="Poppins" pitchFamily="2" charset="77"/>
            </a:endParaRPr>
          </a:p>
          <a:p>
            <a:pPr>
              <a:lnSpc>
                <a:spcPct val="120000"/>
              </a:lnSpc>
              <a:buClr>
                <a:srgbClr val="BA141C"/>
              </a:buClr>
              <a:buSzPct val="130000"/>
            </a:pPr>
            <a:r>
              <a:rPr lang="lt-LT" sz="2200" dirty="0">
                <a:solidFill>
                  <a:srgbClr val="37291D"/>
                </a:solidFill>
                <a:latin typeface="Poppins" pitchFamily="2" charset="77"/>
                <a:cs typeface="Poppins" pitchFamily="2" charset="77"/>
              </a:rPr>
              <a:t>                                                                                                </a:t>
            </a:r>
          </a:p>
        </p:txBody>
      </p:sp>
      <p:sp>
        <p:nvSpPr>
          <p:cNvPr id="9" name="TextBox 8">
            <a:extLst>
              <a:ext uri="{FF2B5EF4-FFF2-40B4-BE49-F238E27FC236}">
                <a16:creationId xmlns:a16="http://schemas.microsoft.com/office/drawing/2014/main" id="{770D76D0-3DF9-0614-FAB8-101AEEB57E0A}"/>
              </a:ext>
            </a:extLst>
          </p:cNvPr>
          <p:cNvSpPr txBox="1"/>
          <p:nvPr/>
        </p:nvSpPr>
        <p:spPr>
          <a:xfrm>
            <a:off x="3841993" y="15498467"/>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Lietuvos konferencijų ir renginių asociacijos (LKRA) </a:t>
            </a:r>
          </a:p>
        </p:txBody>
      </p:sp>
      <p:sp>
        <p:nvSpPr>
          <p:cNvPr id="2" name="Title 1">
            <a:extLst>
              <a:ext uri="{FF2B5EF4-FFF2-40B4-BE49-F238E27FC236}">
                <a16:creationId xmlns:a16="http://schemas.microsoft.com/office/drawing/2014/main" id="{DFA208CB-9AF7-359D-5C62-1C8B95C425D9}"/>
              </a:ext>
            </a:extLst>
          </p:cNvPr>
          <p:cNvSpPr txBox="1">
            <a:spLocks/>
          </p:cNvSpPr>
          <p:nvPr/>
        </p:nvSpPr>
        <p:spPr>
          <a:xfrm>
            <a:off x="431218" y="444433"/>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3000" b="1" dirty="0">
                <a:solidFill>
                  <a:srgbClr val="37291D"/>
                </a:solidFill>
                <a:latin typeface="Poppins SemiBold" pitchFamily="2" charset="77"/>
                <a:cs typeface="Poppins SemiBold" pitchFamily="2" charset="77"/>
              </a:rPr>
              <a:t>Pasaulinės tendencijos?</a:t>
            </a:r>
          </a:p>
        </p:txBody>
      </p:sp>
      <p:sp>
        <p:nvSpPr>
          <p:cNvPr id="4" name="Oval 3">
            <a:extLst>
              <a:ext uri="{FF2B5EF4-FFF2-40B4-BE49-F238E27FC236}">
                <a16:creationId xmlns:a16="http://schemas.microsoft.com/office/drawing/2014/main" id="{A2F7945E-3E2A-A6E5-A1CF-2B180B7B3164}"/>
              </a:ext>
            </a:extLst>
          </p:cNvPr>
          <p:cNvSpPr/>
          <p:nvPr/>
        </p:nvSpPr>
        <p:spPr>
          <a:xfrm>
            <a:off x="3011660" y="878434"/>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6" name="Picture 5">
            <a:extLst>
              <a:ext uri="{FF2B5EF4-FFF2-40B4-BE49-F238E27FC236}">
                <a16:creationId xmlns:a16="http://schemas.microsoft.com/office/drawing/2014/main" id="{F20B80AF-E649-F320-1538-8F3EC304A3AC}"/>
              </a:ext>
            </a:extLst>
          </p:cNvPr>
          <p:cNvPicPr>
            <a:picLocks noChangeAspect="1"/>
          </p:cNvPicPr>
          <p:nvPr/>
        </p:nvPicPr>
        <p:blipFill>
          <a:blip r:embed="rId5"/>
          <a:stretch>
            <a:fillRect/>
          </a:stretch>
        </p:blipFill>
        <p:spPr>
          <a:xfrm>
            <a:off x="9734550" y="176341"/>
            <a:ext cx="2282959" cy="824428"/>
          </a:xfrm>
          <a:prstGeom prst="rect">
            <a:avLst/>
          </a:prstGeom>
        </p:spPr>
      </p:pic>
    </p:spTree>
    <p:extLst>
      <p:ext uri="{BB962C8B-B14F-4D97-AF65-F5344CB8AC3E}">
        <p14:creationId xmlns:p14="http://schemas.microsoft.com/office/powerpoint/2010/main" val="84515151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47269EA-0E57-F1AD-5E79-47AC18594AA5}"/>
              </a:ext>
            </a:extLst>
          </p:cNvPr>
          <p:cNvSpPr/>
          <p:nvPr/>
        </p:nvSpPr>
        <p:spPr>
          <a:xfrm>
            <a:off x="-1"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2" name="Picture 11" descr="A picture containing building&#10;&#10;Description automatically generated">
            <a:extLst>
              <a:ext uri="{FF2B5EF4-FFF2-40B4-BE49-F238E27FC236}">
                <a16:creationId xmlns:a16="http://schemas.microsoft.com/office/drawing/2014/main" id="{C21F9297-ED3E-ACE8-7352-B4A66935BAEB}"/>
              </a:ext>
            </a:extLst>
          </p:cNvPr>
          <p:cNvPicPr>
            <a:picLocks noChangeAspect="1"/>
          </p:cNvPicPr>
          <p:nvPr/>
        </p:nvPicPr>
        <p:blipFill>
          <a:blip r:embed="rId3"/>
          <a:stretch>
            <a:fillRect/>
          </a:stretch>
        </p:blipFill>
        <p:spPr>
          <a:xfrm>
            <a:off x="-76201" y="-98861"/>
            <a:ext cx="12420601" cy="7099274"/>
          </a:xfrm>
          <a:prstGeom prst="rect">
            <a:avLst/>
          </a:prstGeom>
        </p:spPr>
      </p:pic>
      <p:sp>
        <p:nvSpPr>
          <p:cNvPr id="7" name="Rectangle 6">
            <a:extLst>
              <a:ext uri="{FF2B5EF4-FFF2-40B4-BE49-F238E27FC236}">
                <a16:creationId xmlns:a16="http://schemas.microsoft.com/office/drawing/2014/main" id="{1B00BE08-AAA5-33B5-B9A6-2FA87FFC1AA3}"/>
              </a:ext>
            </a:extLst>
          </p:cNvPr>
          <p:cNvSpPr/>
          <p:nvPr/>
        </p:nvSpPr>
        <p:spPr>
          <a:xfrm>
            <a:off x="0" y="505"/>
            <a:ext cx="12344400" cy="6856990"/>
          </a:xfrm>
          <a:prstGeom prst="rect">
            <a:avLst/>
          </a:prstGeom>
          <a:solidFill>
            <a:srgbClr val="FFFBF0">
              <a:alpha val="29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 name="Picture 7" descr="Background pattern&#10;&#10;Description automatically generated">
            <a:extLst>
              <a:ext uri="{FF2B5EF4-FFF2-40B4-BE49-F238E27FC236}">
                <a16:creationId xmlns:a16="http://schemas.microsoft.com/office/drawing/2014/main" id="{AD383155-5766-C9C6-09D5-EAAC9D6FBE54}"/>
              </a:ext>
            </a:extLst>
          </p:cNvPr>
          <p:cNvPicPr>
            <a:picLocks noChangeAspect="1"/>
          </p:cNvPicPr>
          <p:nvPr/>
        </p:nvPicPr>
        <p:blipFill>
          <a:blip r:embed="rId4">
            <a:alphaModFix/>
          </a:blip>
          <a:stretch>
            <a:fillRect/>
          </a:stretch>
        </p:blipFill>
        <p:spPr>
          <a:xfrm>
            <a:off x="-3253315" y="-724396"/>
            <a:ext cx="18774828" cy="11212984"/>
          </a:xfrm>
          <a:prstGeom prst="rect">
            <a:avLst/>
          </a:prstGeom>
        </p:spPr>
      </p:pic>
      <p:sp>
        <p:nvSpPr>
          <p:cNvPr id="14" name="Title 1">
            <a:extLst>
              <a:ext uri="{FF2B5EF4-FFF2-40B4-BE49-F238E27FC236}">
                <a16:creationId xmlns:a16="http://schemas.microsoft.com/office/drawing/2014/main" id="{43B60BCD-2341-8EF8-0037-8D8001B50069}"/>
              </a:ext>
            </a:extLst>
          </p:cNvPr>
          <p:cNvSpPr txBox="1">
            <a:spLocks/>
          </p:cNvSpPr>
          <p:nvPr/>
        </p:nvSpPr>
        <p:spPr>
          <a:xfrm>
            <a:off x="369684" y="449878"/>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3000" b="1" dirty="0">
                <a:solidFill>
                  <a:srgbClr val="BA141C"/>
                </a:solidFill>
                <a:latin typeface="Poppins SemiBold" pitchFamily="2" charset="77"/>
                <a:cs typeface="Poppins SemiBold" pitchFamily="2" charset="77"/>
              </a:rPr>
              <a:t>Kaip Jums galime padėti skatinti sveikatingumo veiklas įmonėje?</a:t>
            </a:r>
            <a:br>
              <a:rPr lang="lt-LT" sz="3000" b="1" dirty="0">
                <a:solidFill>
                  <a:srgbClr val="37291D"/>
                </a:solidFill>
                <a:latin typeface="Poppins SemiBold" pitchFamily="2" charset="77"/>
                <a:cs typeface="Poppins SemiBold" pitchFamily="2" charset="77"/>
              </a:rPr>
            </a:br>
            <a:endParaRPr lang="lt-LT" sz="3000" b="1" dirty="0">
              <a:solidFill>
                <a:srgbClr val="37291D"/>
              </a:solidFill>
              <a:latin typeface="Poppins SemiBold" pitchFamily="2" charset="77"/>
              <a:cs typeface="Poppins SemiBold" pitchFamily="2" charset="77"/>
            </a:endParaRPr>
          </a:p>
        </p:txBody>
      </p:sp>
      <p:sp>
        <p:nvSpPr>
          <p:cNvPr id="3" name="Title 1">
            <a:extLst>
              <a:ext uri="{FF2B5EF4-FFF2-40B4-BE49-F238E27FC236}">
                <a16:creationId xmlns:a16="http://schemas.microsoft.com/office/drawing/2014/main" id="{91368E14-9DED-2A6C-7342-2B9553E008AD}"/>
              </a:ext>
            </a:extLst>
          </p:cNvPr>
          <p:cNvSpPr txBox="1">
            <a:spLocks/>
          </p:cNvSpPr>
          <p:nvPr/>
        </p:nvSpPr>
        <p:spPr>
          <a:xfrm>
            <a:off x="11760782" y="194031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2700" b="1" dirty="0">
                <a:solidFill>
                  <a:srgbClr val="FFFBF0"/>
                </a:solidFill>
                <a:latin typeface="Poppins SemiBold" pitchFamily="2" charset="77"/>
                <a:cs typeface="Poppins SemiBold" pitchFamily="2" charset="77"/>
              </a:rPr>
              <a:t>Kodėl PLACER.LT naudingas klientui,</a:t>
            </a:r>
            <a:br>
              <a:rPr lang="lt-LT" sz="2700" b="1" dirty="0">
                <a:solidFill>
                  <a:srgbClr val="FFFBF0"/>
                </a:solidFill>
                <a:latin typeface="Poppins SemiBold" pitchFamily="2" charset="77"/>
                <a:cs typeface="Poppins SemiBold" pitchFamily="2" charset="77"/>
              </a:rPr>
            </a:br>
            <a:r>
              <a:rPr lang="lt-LT" sz="2700" b="1" dirty="0">
                <a:solidFill>
                  <a:srgbClr val="FFFBF0"/>
                </a:solidFill>
                <a:latin typeface="Poppins SemiBold" pitchFamily="2" charset="77"/>
                <a:cs typeface="Poppins SemiBold" pitchFamily="2" charset="77"/>
              </a:rPr>
              <a:t>kuris ieško erdvių ir pramogų?</a:t>
            </a:r>
          </a:p>
        </p:txBody>
      </p:sp>
      <p:sp>
        <p:nvSpPr>
          <p:cNvPr id="15" name="Title 1">
            <a:extLst>
              <a:ext uri="{FF2B5EF4-FFF2-40B4-BE49-F238E27FC236}">
                <a16:creationId xmlns:a16="http://schemas.microsoft.com/office/drawing/2014/main" id="{39A039C4-D1B2-9C86-CBA8-C465BD2480EB}"/>
              </a:ext>
            </a:extLst>
          </p:cNvPr>
          <p:cNvSpPr txBox="1">
            <a:spLocks/>
          </p:cNvSpPr>
          <p:nvPr/>
        </p:nvSpPr>
        <p:spPr>
          <a:xfrm>
            <a:off x="2118732" y="4015479"/>
            <a:ext cx="7916881" cy="4467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p:txBody>
      </p:sp>
      <p:sp>
        <p:nvSpPr>
          <p:cNvPr id="9" name="TextBox 8">
            <a:extLst>
              <a:ext uri="{FF2B5EF4-FFF2-40B4-BE49-F238E27FC236}">
                <a16:creationId xmlns:a16="http://schemas.microsoft.com/office/drawing/2014/main" id="{770D76D0-3DF9-0614-FAB8-101AEEB57E0A}"/>
              </a:ext>
            </a:extLst>
          </p:cNvPr>
          <p:cNvSpPr txBox="1"/>
          <p:nvPr/>
        </p:nvSpPr>
        <p:spPr>
          <a:xfrm>
            <a:off x="3841993" y="15498467"/>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Lietuvos konferencijų ir renginių asociacijos (LKRA) </a:t>
            </a:r>
          </a:p>
        </p:txBody>
      </p:sp>
      <p:pic>
        <p:nvPicPr>
          <p:cNvPr id="4" name="Picture 3">
            <a:extLst>
              <a:ext uri="{FF2B5EF4-FFF2-40B4-BE49-F238E27FC236}">
                <a16:creationId xmlns:a16="http://schemas.microsoft.com/office/drawing/2014/main" id="{AA9DD704-F9BA-BFA0-D9AB-E8A649E727D7}"/>
              </a:ext>
            </a:extLst>
          </p:cNvPr>
          <p:cNvPicPr>
            <a:picLocks noChangeAspect="1"/>
          </p:cNvPicPr>
          <p:nvPr/>
        </p:nvPicPr>
        <p:blipFill>
          <a:blip r:embed="rId5"/>
          <a:stretch>
            <a:fillRect/>
          </a:stretch>
        </p:blipFill>
        <p:spPr>
          <a:xfrm>
            <a:off x="819151" y="1489195"/>
            <a:ext cx="9124950" cy="4648200"/>
          </a:xfrm>
          <a:prstGeom prst="rect">
            <a:avLst/>
          </a:prstGeom>
        </p:spPr>
      </p:pic>
      <p:sp>
        <p:nvSpPr>
          <p:cNvPr id="6" name="Oval 5">
            <a:extLst>
              <a:ext uri="{FF2B5EF4-FFF2-40B4-BE49-F238E27FC236}">
                <a16:creationId xmlns:a16="http://schemas.microsoft.com/office/drawing/2014/main" id="{27A24C8A-DE7C-3D49-E3DA-86AA36CE422C}"/>
              </a:ext>
            </a:extLst>
          </p:cNvPr>
          <p:cNvSpPr/>
          <p:nvPr/>
        </p:nvSpPr>
        <p:spPr>
          <a:xfrm>
            <a:off x="722822" y="363420"/>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442060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47269EA-0E57-F1AD-5E79-47AC18594AA5}"/>
              </a:ext>
            </a:extLst>
          </p:cNvPr>
          <p:cNvSpPr/>
          <p:nvPr/>
        </p:nvSpPr>
        <p:spPr>
          <a:xfrm>
            <a:off x="-1"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2" name="Picture 11" descr="A picture containing building&#10;&#10;Description automatically generated">
            <a:extLst>
              <a:ext uri="{FF2B5EF4-FFF2-40B4-BE49-F238E27FC236}">
                <a16:creationId xmlns:a16="http://schemas.microsoft.com/office/drawing/2014/main" id="{C21F9297-ED3E-ACE8-7352-B4A66935BAEB}"/>
              </a:ext>
            </a:extLst>
          </p:cNvPr>
          <p:cNvPicPr>
            <a:picLocks noChangeAspect="1"/>
          </p:cNvPicPr>
          <p:nvPr/>
        </p:nvPicPr>
        <p:blipFill>
          <a:blip r:embed="rId3"/>
          <a:stretch>
            <a:fillRect/>
          </a:stretch>
        </p:blipFill>
        <p:spPr>
          <a:xfrm>
            <a:off x="-76201" y="-98861"/>
            <a:ext cx="12420601" cy="7099274"/>
          </a:xfrm>
          <a:prstGeom prst="rect">
            <a:avLst/>
          </a:prstGeom>
        </p:spPr>
      </p:pic>
      <p:sp>
        <p:nvSpPr>
          <p:cNvPr id="7" name="Rectangle 6">
            <a:extLst>
              <a:ext uri="{FF2B5EF4-FFF2-40B4-BE49-F238E27FC236}">
                <a16:creationId xmlns:a16="http://schemas.microsoft.com/office/drawing/2014/main" id="{1B00BE08-AAA5-33B5-B9A6-2FA87FFC1AA3}"/>
              </a:ext>
            </a:extLst>
          </p:cNvPr>
          <p:cNvSpPr/>
          <p:nvPr/>
        </p:nvSpPr>
        <p:spPr>
          <a:xfrm>
            <a:off x="0" y="505"/>
            <a:ext cx="12344400" cy="6856990"/>
          </a:xfrm>
          <a:prstGeom prst="rect">
            <a:avLst/>
          </a:prstGeom>
          <a:solidFill>
            <a:srgbClr val="FFFBF0">
              <a:alpha val="29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 name="Picture 7" descr="Background pattern&#10;&#10;Description automatically generated">
            <a:extLst>
              <a:ext uri="{FF2B5EF4-FFF2-40B4-BE49-F238E27FC236}">
                <a16:creationId xmlns:a16="http://schemas.microsoft.com/office/drawing/2014/main" id="{AD383155-5766-C9C6-09D5-EAAC9D6FBE54}"/>
              </a:ext>
            </a:extLst>
          </p:cNvPr>
          <p:cNvPicPr>
            <a:picLocks noChangeAspect="1"/>
          </p:cNvPicPr>
          <p:nvPr/>
        </p:nvPicPr>
        <p:blipFill>
          <a:blip r:embed="rId4">
            <a:alphaModFix/>
          </a:blip>
          <a:stretch>
            <a:fillRect/>
          </a:stretch>
        </p:blipFill>
        <p:spPr>
          <a:xfrm>
            <a:off x="-3253315" y="-724396"/>
            <a:ext cx="18774828" cy="11212984"/>
          </a:xfrm>
          <a:prstGeom prst="rect">
            <a:avLst/>
          </a:prstGeom>
        </p:spPr>
      </p:pic>
      <p:sp>
        <p:nvSpPr>
          <p:cNvPr id="14" name="Title 1">
            <a:extLst>
              <a:ext uri="{FF2B5EF4-FFF2-40B4-BE49-F238E27FC236}">
                <a16:creationId xmlns:a16="http://schemas.microsoft.com/office/drawing/2014/main" id="{43B60BCD-2341-8EF8-0037-8D8001B50069}"/>
              </a:ext>
            </a:extLst>
          </p:cNvPr>
          <p:cNvSpPr txBox="1">
            <a:spLocks/>
          </p:cNvSpPr>
          <p:nvPr/>
        </p:nvSpPr>
        <p:spPr>
          <a:xfrm>
            <a:off x="174388" y="559570"/>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en-US" sz="3000" b="1" dirty="0" err="1">
                <a:solidFill>
                  <a:srgbClr val="BA141C"/>
                </a:solidFill>
                <a:latin typeface="Poppins SemiBold" pitchFamily="2" charset="77"/>
                <a:cs typeface="Poppins SemiBold" pitchFamily="2" charset="77"/>
              </a:rPr>
              <a:t>Verslo</a:t>
            </a:r>
            <a:r>
              <a:rPr lang="en-US" sz="3000" b="1" dirty="0">
                <a:solidFill>
                  <a:srgbClr val="BA141C"/>
                </a:solidFill>
                <a:latin typeface="Poppins SemiBold" pitchFamily="2" charset="77"/>
                <a:cs typeface="Poppins SemiBold" pitchFamily="2" charset="77"/>
              </a:rPr>
              <a:t> </a:t>
            </a:r>
            <a:r>
              <a:rPr lang="en-US" sz="3000" b="1" dirty="0" err="1">
                <a:solidFill>
                  <a:srgbClr val="BA141C"/>
                </a:solidFill>
                <a:latin typeface="Poppins SemiBold" pitchFamily="2" charset="77"/>
                <a:cs typeface="Poppins SemiBold" pitchFamily="2" charset="77"/>
              </a:rPr>
              <a:t>klientams</a:t>
            </a:r>
            <a:r>
              <a:rPr lang="en-US" sz="3000" b="1" dirty="0">
                <a:solidFill>
                  <a:srgbClr val="BA141C"/>
                </a:solidFill>
                <a:latin typeface="Poppins SemiBold" pitchFamily="2" charset="77"/>
                <a:cs typeface="Poppins SemiBold" pitchFamily="2" charset="77"/>
              </a:rPr>
              <a:t> </a:t>
            </a:r>
            <a:r>
              <a:rPr lang="en-US" sz="3000" b="1" dirty="0" err="1">
                <a:solidFill>
                  <a:srgbClr val="BA141C"/>
                </a:solidFill>
                <a:latin typeface="Poppins SemiBold" pitchFamily="2" charset="77"/>
                <a:cs typeface="Poppins SemiBold" pitchFamily="2" charset="77"/>
              </a:rPr>
              <a:t>sukurt</a:t>
            </a:r>
            <a:r>
              <a:rPr lang="lt-LT" sz="3000" b="1" dirty="0">
                <a:solidFill>
                  <a:srgbClr val="BA141C"/>
                </a:solidFill>
                <a:latin typeface="Poppins SemiBold" pitchFamily="2" charset="77"/>
                <a:cs typeface="Poppins SemiBold" pitchFamily="2" charset="77"/>
              </a:rPr>
              <a:t>ų programų įvertinimas Europinėse programose (Outokumpu pvz.)</a:t>
            </a:r>
            <a:br>
              <a:rPr lang="lt-LT" sz="3000" b="1" dirty="0">
                <a:solidFill>
                  <a:srgbClr val="37291D"/>
                </a:solidFill>
                <a:latin typeface="Poppins SemiBold" pitchFamily="2" charset="77"/>
                <a:cs typeface="Poppins SemiBold" pitchFamily="2" charset="77"/>
              </a:rPr>
            </a:br>
            <a:endParaRPr lang="lt-LT" sz="3000" b="1" dirty="0">
              <a:solidFill>
                <a:srgbClr val="37291D"/>
              </a:solidFill>
              <a:latin typeface="Poppins SemiBold" pitchFamily="2" charset="77"/>
              <a:cs typeface="Poppins SemiBold" pitchFamily="2" charset="77"/>
            </a:endParaRPr>
          </a:p>
        </p:txBody>
      </p:sp>
      <p:sp>
        <p:nvSpPr>
          <p:cNvPr id="3" name="Title 1">
            <a:extLst>
              <a:ext uri="{FF2B5EF4-FFF2-40B4-BE49-F238E27FC236}">
                <a16:creationId xmlns:a16="http://schemas.microsoft.com/office/drawing/2014/main" id="{91368E14-9DED-2A6C-7342-2B9553E008AD}"/>
              </a:ext>
            </a:extLst>
          </p:cNvPr>
          <p:cNvSpPr txBox="1">
            <a:spLocks/>
          </p:cNvSpPr>
          <p:nvPr/>
        </p:nvSpPr>
        <p:spPr>
          <a:xfrm>
            <a:off x="11760782" y="194031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2700" b="1" dirty="0">
                <a:solidFill>
                  <a:srgbClr val="FFFBF0"/>
                </a:solidFill>
                <a:latin typeface="Poppins SemiBold" pitchFamily="2" charset="77"/>
                <a:cs typeface="Poppins SemiBold" pitchFamily="2" charset="77"/>
              </a:rPr>
              <a:t>Kodėl PLACER.LT naudingas klientui,</a:t>
            </a:r>
            <a:br>
              <a:rPr lang="lt-LT" sz="2700" b="1" dirty="0">
                <a:solidFill>
                  <a:srgbClr val="FFFBF0"/>
                </a:solidFill>
                <a:latin typeface="Poppins SemiBold" pitchFamily="2" charset="77"/>
                <a:cs typeface="Poppins SemiBold" pitchFamily="2" charset="77"/>
              </a:rPr>
            </a:br>
            <a:r>
              <a:rPr lang="lt-LT" sz="2700" b="1" dirty="0">
                <a:solidFill>
                  <a:srgbClr val="FFFBF0"/>
                </a:solidFill>
                <a:latin typeface="Poppins SemiBold" pitchFamily="2" charset="77"/>
                <a:cs typeface="Poppins SemiBold" pitchFamily="2" charset="77"/>
              </a:rPr>
              <a:t>kuris ieško erdvių ir pramogų?</a:t>
            </a:r>
          </a:p>
        </p:txBody>
      </p:sp>
      <p:sp>
        <p:nvSpPr>
          <p:cNvPr id="15" name="Title 1">
            <a:extLst>
              <a:ext uri="{FF2B5EF4-FFF2-40B4-BE49-F238E27FC236}">
                <a16:creationId xmlns:a16="http://schemas.microsoft.com/office/drawing/2014/main" id="{39A039C4-D1B2-9C86-CBA8-C465BD2480EB}"/>
              </a:ext>
            </a:extLst>
          </p:cNvPr>
          <p:cNvSpPr txBox="1">
            <a:spLocks/>
          </p:cNvSpPr>
          <p:nvPr/>
        </p:nvSpPr>
        <p:spPr>
          <a:xfrm>
            <a:off x="2118732" y="4015479"/>
            <a:ext cx="7916881" cy="4467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p:txBody>
      </p:sp>
      <p:sp>
        <p:nvSpPr>
          <p:cNvPr id="9" name="TextBox 8">
            <a:extLst>
              <a:ext uri="{FF2B5EF4-FFF2-40B4-BE49-F238E27FC236}">
                <a16:creationId xmlns:a16="http://schemas.microsoft.com/office/drawing/2014/main" id="{770D76D0-3DF9-0614-FAB8-101AEEB57E0A}"/>
              </a:ext>
            </a:extLst>
          </p:cNvPr>
          <p:cNvSpPr txBox="1"/>
          <p:nvPr/>
        </p:nvSpPr>
        <p:spPr>
          <a:xfrm>
            <a:off x="3841993" y="15498467"/>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Lietuvos konferencijų ir renginių asociacijos (LKRA) </a:t>
            </a:r>
          </a:p>
        </p:txBody>
      </p:sp>
      <p:pic>
        <p:nvPicPr>
          <p:cNvPr id="5" name="Picture 4">
            <a:extLst>
              <a:ext uri="{FF2B5EF4-FFF2-40B4-BE49-F238E27FC236}">
                <a16:creationId xmlns:a16="http://schemas.microsoft.com/office/drawing/2014/main" id="{3DD9448A-88D5-7B3F-B971-BF9A89D684E2}"/>
              </a:ext>
            </a:extLst>
          </p:cNvPr>
          <p:cNvPicPr>
            <a:picLocks noChangeAspect="1"/>
          </p:cNvPicPr>
          <p:nvPr/>
        </p:nvPicPr>
        <p:blipFill>
          <a:blip r:embed="rId5"/>
          <a:stretch>
            <a:fillRect/>
          </a:stretch>
        </p:blipFill>
        <p:spPr>
          <a:xfrm>
            <a:off x="639751" y="1492057"/>
            <a:ext cx="10331981" cy="4375375"/>
          </a:xfrm>
          <a:prstGeom prst="rect">
            <a:avLst/>
          </a:prstGeom>
        </p:spPr>
      </p:pic>
      <p:sp>
        <p:nvSpPr>
          <p:cNvPr id="6" name="Oval 5">
            <a:extLst>
              <a:ext uri="{FF2B5EF4-FFF2-40B4-BE49-F238E27FC236}">
                <a16:creationId xmlns:a16="http://schemas.microsoft.com/office/drawing/2014/main" id="{390CFDAC-64DE-C2BF-85ED-B5B345508B49}"/>
              </a:ext>
            </a:extLst>
          </p:cNvPr>
          <p:cNvSpPr/>
          <p:nvPr/>
        </p:nvSpPr>
        <p:spPr>
          <a:xfrm>
            <a:off x="543422" y="462989"/>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5120992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47269EA-0E57-F1AD-5E79-47AC18594AA5}"/>
              </a:ext>
            </a:extLst>
          </p:cNvPr>
          <p:cNvSpPr/>
          <p:nvPr/>
        </p:nvSpPr>
        <p:spPr>
          <a:xfrm>
            <a:off x="-1"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2" name="Picture 11" descr="A picture containing building&#10;&#10;Description automatically generated">
            <a:extLst>
              <a:ext uri="{FF2B5EF4-FFF2-40B4-BE49-F238E27FC236}">
                <a16:creationId xmlns:a16="http://schemas.microsoft.com/office/drawing/2014/main" id="{C21F9297-ED3E-ACE8-7352-B4A66935BAEB}"/>
              </a:ext>
            </a:extLst>
          </p:cNvPr>
          <p:cNvPicPr>
            <a:picLocks noChangeAspect="1"/>
          </p:cNvPicPr>
          <p:nvPr/>
        </p:nvPicPr>
        <p:blipFill>
          <a:blip r:embed="rId3"/>
          <a:stretch>
            <a:fillRect/>
          </a:stretch>
        </p:blipFill>
        <p:spPr>
          <a:xfrm>
            <a:off x="-76201" y="-98861"/>
            <a:ext cx="12420601" cy="7099274"/>
          </a:xfrm>
          <a:prstGeom prst="rect">
            <a:avLst/>
          </a:prstGeom>
        </p:spPr>
      </p:pic>
      <p:sp>
        <p:nvSpPr>
          <p:cNvPr id="7" name="Rectangle 6">
            <a:extLst>
              <a:ext uri="{FF2B5EF4-FFF2-40B4-BE49-F238E27FC236}">
                <a16:creationId xmlns:a16="http://schemas.microsoft.com/office/drawing/2014/main" id="{1B00BE08-AAA5-33B5-B9A6-2FA87FFC1AA3}"/>
              </a:ext>
            </a:extLst>
          </p:cNvPr>
          <p:cNvSpPr/>
          <p:nvPr/>
        </p:nvSpPr>
        <p:spPr>
          <a:xfrm>
            <a:off x="0" y="505"/>
            <a:ext cx="12344400" cy="6856990"/>
          </a:xfrm>
          <a:prstGeom prst="rect">
            <a:avLst/>
          </a:prstGeom>
          <a:solidFill>
            <a:srgbClr val="FFFBF0">
              <a:alpha val="29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 name="Picture 7" descr="Background pattern&#10;&#10;Description automatically generated">
            <a:extLst>
              <a:ext uri="{FF2B5EF4-FFF2-40B4-BE49-F238E27FC236}">
                <a16:creationId xmlns:a16="http://schemas.microsoft.com/office/drawing/2014/main" id="{AD383155-5766-C9C6-09D5-EAAC9D6FBE54}"/>
              </a:ext>
            </a:extLst>
          </p:cNvPr>
          <p:cNvPicPr>
            <a:picLocks noChangeAspect="1"/>
          </p:cNvPicPr>
          <p:nvPr/>
        </p:nvPicPr>
        <p:blipFill>
          <a:blip r:embed="rId4">
            <a:alphaModFix/>
          </a:blip>
          <a:stretch>
            <a:fillRect/>
          </a:stretch>
        </p:blipFill>
        <p:spPr>
          <a:xfrm>
            <a:off x="-3253315" y="-724396"/>
            <a:ext cx="18774828" cy="11212984"/>
          </a:xfrm>
          <a:prstGeom prst="rect">
            <a:avLst/>
          </a:prstGeom>
        </p:spPr>
      </p:pic>
      <p:sp>
        <p:nvSpPr>
          <p:cNvPr id="14" name="Title 1">
            <a:extLst>
              <a:ext uri="{FF2B5EF4-FFF2-40B4-BE49-F238E27FC236}">
                <a16:creationId xmlns:a16="http://schemas.microsoft.com/office/drawing/2014/main" id="{43B60BCD-2341-8EF8-0037-8D8001B50069}"/>
              </a:ext>
            </a:extLst>
          </p:cNvPr>
          <p:cNvSpPr txBox="1">
            <a:spLocks/>
          </p:cNvSpPr>
          <p:nvPr/>
        </p:nvSpPr>
        <p:spPr>
          <a:xfrm>
            <a:off x="202963" y="247695"/>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en-US" sz="3000" b="1" dirty="0">
                <a:solidFill>
                  <a:srgbClr val="BA141C"/>
                </a:solidFill>
                <a:latin typeface="Poppins SemiBold" pitchFamily="2" charset="77"/>
                <a:cs typeface="Poppins SemiBold" pitchFamily="2" charset="77"/>
              </a:rPr>
              <a:t>PLACER</a:t>
            </a:r>
            <a:r>
              <a:rPr lang="lt-LT" sz="3000" b="1" dirty="0">
                <a:solidFill>
                  <a:schemeClr val="accent1"/>
                </a:solidFill>
                <a:latin typeface="Poppins SemiBold" pitchFamily="2" charset="77"/>
                <a:cs typeface="Poppins SemiBold" pitchFamily="2" charset="77"/>
              </a:rPr>
              <a:t> </a:t>
            </a:r>
            <a:r>
              <a:rPr lang="en-US" sz="3000" b="1" dirty="0">
                <a:solidFill>
                  <a:schemeClr val="accent1"/>
                </a:solidFill>
                <a:latin typeface="Poppins SemiBold" pitchFamily="2" charset="77"/>
                <a:cs typeface="Poppins SemiBold" pitchFamily="2" charset="77"/>
              </a:rPr>
              <a:t>&amp;</a:t>
            </a:r>
            <a:r>
              <a:rPr lang="lt-LT" sz="3000" b="1" dirty="0">
                <a:solidFill>
                  <a:schemeClr val="accent1"/>
                </a:solidFill>
                <a:latin typeface="Poppins SemiBold" pitchFamily="2" charset="77"/>
                <a:cs typeface="Poppins SemiBold" pitchFamily="2" charset="77"/>
              </a:rPr>
              <a:t> </a:t>
            </a:r>
            <a:r>
              <a:rPr lang="en-US" sz="3000" b="1" dirty="0" err="1">
                <a:solidFill>
                  <a:schemeClr val="accent1"/>
                </a:solidFill>
                <a:latin typeface="Poppins SemiBold" pitchFamily="2" charset="77"/>
                <a:cs typeface="Poppins SemiBold" pitchFamily="2" charset="77"/>
              </a:rPr>
              <a:t>GoForward</a:t>
            </a:r>
            <a:r>
              <a:rPr lang="en-US" sz="3000" b="1" dirty="0">
                <a:solidFill>
                  <a:schemeClr val="accent1"/>
                </a:solidFill>
                <a:latin typeface="Poppins SemiBold" pitchFamily="2" charset="77"/>
                <a:cs typeface="Poppins SemiBold" pitchFamily="2" charset="77"/>
              </a:rPr>
              <a:t> </a:t>
            </a:r>
            <a:r>
              <a:rPr lang="en-US" sz="3000" b="1" dirty="0" err="1">
                <a:solidFill>
                  <a:schemeClr val="accent1"/>
                </a:solidFill>
                <a:latin typeface="Poppins SemiBold" pitchFamily="2" charset="77"/>
                <a:cs typeface="Poppins SemiBold" pitchFamily="2" charset="77"/>
              </a:rPr>
              <a:t>individualizuota</a:t>
            </a:r>
            <a:r>
              <a:rPr lang="en-US" sz="3000" b="1" dirty="0">
                <a:solidFill>
                  <a:schemeClr val="accent1"/>
                </a:solidFill>
                <a:latin typeface="Poppins SemiBold" pitchFamily="2" charset="77"/>
                <a:cs typeface="Poppins SemiBold" pitchFamily="2" charset="77"/>
              </a:rPr>
              <a:t> </a:t>
            </a:r>
            <a:r>
              <a:rPr lang="en-US" sz="3000" b="1" dirty="0" err="1">
                <a:solidFill>
                  <a:schemeClr val="accent1"/>
                </a:solidFill>
                <a:latin typeface="Poppins SemiBold" pitchFamily="2" charset="77"/>
                <a:cs typeface="Poppins SemiBold" pitchFamily="2" charset="77"/>
              </a:rPr>
              <a:t>sveikatingumo</a:t>
            </a:r>
            <a:r>
              <a:rPr lang="en-US" sz="3000" b="1" dirty="0">
                <a:solidFill>
                  <a:schemeClr val="accent1"/>
                </a:solidFill>
                <a:latin typeface="Poppins SemiBold" pitchFamily="2" charset="77"/>
                <a:cs typeface="Poppins SemiBold" pitchFamily="2" charset="77"/>
              </a:rPr>
              <a:t> </a:t>
            </a:r>
            <a:r>
              <a:rPr lang="en-US" sz="3000" b="1" dirty="0" err="1">
                <a:solidFill>
                  <a:schemeClr val="accent1"/>
                </a:solidFill>
                <a:latin typeface="Poppins SemiBold" pitchFamily="2" charset="77"/>
                <a:cs typeface="Poppins SemiBold" pitchFamily="2" charset="77"/>
              </a:rPr>
              <a:t>programa</a:t>
            </a:r>
            <a:r>
              <a:rPr lang="lt-LT" sz="3000" b="1" dirty="0">
                <a:solidFill>
                  <a:schemeClr val="accent1"/>
                </a:solidFill>
                <a:latin typeface="Poppins SemiBold" pitchFamily="2" charset="77"/>
                <a:cs typeface="Poppins SemiBold" pitchFamily="2" charset="77"/>
              </a:rPr>
              <a:t> nuo online iki gyvų susitikimų </a:t>
            </a:r>
            <a:br>
              <a:rPr lang="lt-LT" sz="3000" b="1" dirty="0">
                <a:solidFill>
                  <a:srgbClr val="37291D"/>
                </a:solidFill>
                <a:latin typeface="Poppins SemiBold" pitchFamily="2" charset="77"/>
                <a:cs typeface="Poppins SemiBold" pitchFamily="2" charset="77"/>
              </a:rPr>
            </a:br>
            <a:endParaRPr lang="lt-LT" sz="3000" b="1" dirty="0">
              <a:solidFill>
                <a:srgbClr val="37291D"/>
              </a:solidFill>
              <a:latin typeface="Poppins SemiBold" pitchFamily="2" charset="77"/>
              <a:cs typeface="Poppins SemiBold" pitchFamily="2" charset="77"/>
            </a:endParaRPr>
          </a:p>
        </p:txBody>
      </p:sp>
      <p:sp>
        <p:nvSpPr>
          <p:cNvPr id="3" name="Title 1">
            <a:extLst>
              <a:ext uri="{FF2B5EF4-FFF2-40B4-BE49-F238E27FC236}">
                <a16:creationId xmlns:a16="http://schemas.microsoft.com/office/drawing/2014/main" id="{91368E14-9DED-2A6C-7342-2B9553E008AD}"/>
              </a:ext>
            </a:extLst>
          </p:cNvPr>
          <p:cNvSpPr txBox="1">
            <a:spLocks/>
          </p:cNvSpPr>
          <p:nvPr/>
        </p:nvSpPr>
        <p:spPr>
          <a:xfrm>
            <a:off x="11760782" y="194031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2700" b="1" dirty="0">
                <a:solidFill>
                  <a:srgbClr val="FFFBF0"/>
                </a:solidFill>
                <a:latin typeface="Poppins SemiBold" pitchFamily="2" charset="77"/>
                <a:cs typeface="Poppins SemiBold" pitchFamily="2" charset="77"/>
              </a:rPr>
              <a:t>Kodėl PLACER.LT naudingas klientui,</a:t>
            </a:r>
            <a:br>
              <a:rPr lang="lt-LT" sz="2700" b="1" dirty="0">
                <a:solidFill>
                  <a:srgbClr val="FFFBF0"/>
                </a:solidFill>
                <a:latin typeface="Poppins SemiBold" pitchFamily="2" charset="77"/>
                <a:cs typeface="Poppins SemiBold" pitchFamily="2" charset="77"/>
              </a:rPr>
            </a:br>
            <a:r>
              <a:rPr lang="lt-LT" sz="2700" b="1" dirty="0">
                <a:solidFill>
                  <a:srgbClr val="FFFBF0"/>
                </a:solidFill>
                <a:latin typeface="Poppins SemiBold" pitchFamily="2" charset="77"/>
                <a:cs typeface="Poppins SemiBold" pitchFamily="2" charset="77"/>
              </a:rPr>
              <a:t>kuris ieško erdvių ir pramogų?</a:t>
            </a:r>
          </a:p>
        </p:txBody>
      </p:sp>
      <p:sp>
        <p:nvSpPr>
          <p:cNvPr id="15" name="Title 1">
            <a:extLst>
              <a:ext uri="{FF2B5EF4-FFF2-40B4-BE49-F238E27FC236}">
                <a16:creationId xmlns:a16="http://schemas.microsoft.com/office/drawing/2014/main" id="{39A039C4-D1B2-9C86-CBA8-C465BD2480EB}"/>
              </a:ext>
            </a:extLst>
          </p:cNvPr>
          <p:cNvSpPr txBox="1">
            <a:spLocks/>
          </p:cNvSpPr>
          <p:nvPr/>
        </p:nvSpPr>
        <p:spPr>
          <a:xfrm>
            <a:off x="2118732" y="4015479"/>
            <a:ext cx="7916881" cy="4467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p:txBody>
      </p:sp>
      <p:sp>
        <p:nvSpPr>
          <p:cNvPr id="9" name="TextBox 8">
            <a:extLst>
              <a:ext uri="{FF2B5EF4-FFF2-40B4-BE49-F238E27FC236}">
                <a16:creationId xmlns:a16="http://schemas.microsoft.com/office/drawing/2014/main" id="{770D76D0-3DF9-0614-FAB8-101AEEB57E0A}"/>
              </a:ext>
            </a:extLst>
          </p:cNvPr>
          <p:cNvSpPr txBox="1"/>
          <p:nvPr/>
        </p:nvSpPr>
        <p:spPr>
          <a:xfrm>
            <a:off x="3841993" y="15498467"/>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Lietuvos konferencijų ir renginių asociacijos (LKRA) </a:t>
            </a:r>
          </a:p>
        </p:txBody>
      </p:sp>
      <p:pic>
        <p:nvPicPr>
          <p:cNvPr id="10" name="Picture 9">
            <a:extLst>
              <a:ext uri="{FF2B5EF4-FFF2-40B4-BE49-F238E27FC236}">
                <a16:creationId xmlns:a16="http://schemas.microsoft.com/office/drawing/2014/main" id="{D7EEE816-BDB1-0CB9-3247-F556D6F80D90}"/>
              </a:ext>
            </a:extLst>
          </p:cNvPr>
          <p:cNvPicPr>
            <a:picLocks noChangeAspect="1"/>
          </p:cNvPicPr>
          <p:nvPr/>
        </p:nvPicPr>
        <p:blipFill>
          <a:blip r:embed="rId5"/>
          <a:stretch>
            <a:fillRect/>
          </a:stretch>
        </p:blipFill>
        <p:spPr>
          <a:xfrm>
            <a:off x="983569" y="1256727"/>
            <a:ext cx="10024533" cy="5638800"/>
          </a:xfrm>
          <a:prstGeom prst="rect">
            <a:avLst/>
          </a:prstGeom>
        </p:spPr>
      </p:pic>
      <p:sp>
        <p:nvSpPr>
          <p:cNvPr id="11" name="Oval 10">
            <a:extLst>
              <a:ext uri="{FF2B5EF4-FFF2-40B4-BE49-F238E27FC236}">
                <a16:creationId xmlns:a16="http://schemas.microsoft.com/office/drawing/2014/main" id="{118F479A-EA64-561E-06EB-874859356E03}"/>
              </a:ext>
            </a:extLst>
          </p:cNvPr>
          <p:cNvSpPr/>
          <p:nvPr/>
        </p:nvSpPr>
        <p:spPr>
          <a:xfrm>
            <a:off x="106634" y="150861"/>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2393969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47269EA-0E57-F1AD-5E79-47AC18594AA5}"/>
              </a:ext>
            </a:extLst>
          </p:cNvPr>
          <p:cNvSpPr/>
          <p:nvPr/>
        </p:nvSpPr>
        <p:spPr>
          <a:xfrm>
            <a:off x="-1"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2" name="Picture 11" descr="A picture containing building&#10;&#10;Description automatically generated">
            <a:extLst>
              <a:ext uri="{FF2B5EF4-FFF2-40B4-BE49-F238E27FC236}">
                <a16:creationId xmlns:a16="http://schemas.microsoft.com/office/drawing/2014/main" id="{C21F9297-ED3E-ACE8-7352-B4A66935BAEB}"/>
              </a:ext>
            </a:extLst>
          </p:cNvPr>
          <p:cNvPicPr>
            <a:picLocks noChangeAspect="1"/>
          </p:cNvPicPr>
          <p:nvPr/>
        </p:nvPicPr>
        <p:blipFill>
          <a:blip r:embed="rId3"/>
          <a:stretch>
            <a:fillRect/>
          </a:stretch>
        </p:blipFill>
        <p:spPr>
          <a:xfrm>
            <a:off x="-76201" y="-98861"/>
            <a:ext cx="12420601" cy="7099274"/>
          </a:xfrm>
          <a:prstGeom prst="rect">
            <a:avLst/>
          </a:prstGeom>
        </p:spPr>
      </p:pic>
      <p:sp>
        <p:nvSpPr>
          <p:cNvPr id="7" name="Rectangle 6">
            <a:extLst>
              <a:ext uri="{FF2B5EF4-FFF2-40B4-BE49-F238E27FC236}">
                <a16:creationId xmlns:a16="http://schemas.microsoft.com/office/drawing/2014/main" id="{1B00BE08-AAA5-33B5-B9A6-2FA87FFC1AA3}"/>
              </a:ext>
            </a:extLst>
          </p:cNvPr>
          <p:cNvSpPr/>
          <p:nvPr/>
        </p:nvSpPr>
        <p:spPr>
          <a:xfrm>
            <a:off x="0" y="505"/>
            <a:ext cx="12344400" cy="6856990"/>
          </a:xfrm>
          <a:prstGeom prst="rect">
            <a:avLst/>
          </a:prstGeom>
          <a:solidFill>
            <a:srgbClr val="FFFBF0">
              <a:alpha val="29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 name="Picture 7" descr="Background pattern&#10;&#10;Description automatically generated">
            <a:extLst>
              <a:ext uri="{FF2B5EF4-FFF2-40B4-BE49-F238E27FC236}">
                <a16:creationId xmlns:a16="http://schemas.microsoft.com/office/drawing/2014/main" id="{AD383155-5766-C9C6-09D5-EAAC9D6FBE54}"/>
              </a:ext>
            </a:extLst>
          </p:cNvPr>
          <p:cNvPicPr>
            <a:picLocks noChangeAspect="1"/>
          </p:cNvPicPr>
          <p:nvPr/>
        </p:nvPicPr>
        <p:blipFill>
          <a:blip r:embed="rId4">
            <a:alphaModFix/>
          </a:blip>
          <a:stretch>
            <a:fillRect/>
          </a:stretch>
        </p:blipFill>
        <p:spPr>
          <a:xfrm>
            <a:off x="-3215214" y="-724396"/>
            <a:ext cx="18774828" cy="11212984"/>
          </a:xfrm>
          <a:prstGeom prst="rect">
            <a:avLst/>
          </a:prstGeom>
        </p:spPr>
      </p:pic>
      <p:sp>
        <p:nvSpPr>
          <p:cNvPr id="14" name="Title 1">
            <a:extLst>
              <a:ext uri="{FF2B5EF4-FFF2-40B4-BE49-F238E27FC236}">
                <a16:creationId xmlns:a16="http://schemas.microsoft.com/office/drawing/2014/main" id="{43B60BCD-2341-8EF8-0037-8D8001B50069}"/>
              </a:ext>
            </a:extLst>
          </p:cNvPr>
          <p:cNvSpPr txBox="1">
            <a:spLocks/>
          </p:cNvSpPr>
          <p:nvPr/>
        </p:nvSpPr>
        <p:spPr>
          <a:xfrm>
            <a:off x="369684" y="793857"/>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endParaRPr lang="lt-LT" sz="3000" b="1" dirty="0">
              <a:solidFill>
                <a:schemeClr val="tx1">
                  <a:lumMod val="75000"/>
                  <a:lumOff val="25000"/>
                </a:schemeClr>
              </a:solidFill>
              <a:latin typeface="Poppins SemiBold" pitchFamily="2" charset="77"/>
              <a:cs typeface="Poppins SemiBold" pitchFamily="2" charset="77"/>
            </a:endParaRPr>
          </a:p>
          <a:p>
            <a:pPr algn="ctr">
              <a:lnSpc>
                <a:spcPct val="110000"/>
              </a:lnSpc>
              <a:buClr>
                <a:srgbClr val="BA141C"/>
              </a:buClr>
              <a:buSzPct val="130000"/>
            </a:pPr>
            <a:r>
              <a:rPr lang="lt-LT" sz="3000" b="1" dirty="0">
                <a:solidFill>
                  <a:schemeClr val="tx1">
                    <a:lumMod val="75000"/>
                    <a:lumOff val="25000"/>
                  </a:schemeClr>
                </a:solidFill>
                <a:latin typeface="Poppins SemiBold" pitchFamily="2" charset="77"/>
                <a:cs typeface="Poppins SemiBold" pitchFamily="2" charset="77"/>
              </a:rPr>
              <a:t>Kodėl verta atiduoti į profesionalų rankas?</a:t>
            </a:r>
            <a:endParaRPr lang="en-US" sz="3000" b="1" dirty="0">
              <a:solidFill>
                <a:schemeClr val="tx1">
                  <a:lumMod val="75000"/>
                  <a:lumOff val="25000"/>
                </a:schemeClr>
              </a:solidFill>
              <a:latin typeface="Poppins SemiBold" pitchFamily="2" charset="77"/>
              <a:cs typeface="Poppins SemiBold" pitchFamily="2" charset="77"/>
            </a:endParaRPr>
          </a:p>
          <a:p>
            <a:pPr algn="ctr">
              <a:lnSpc>
                <a:spcPct val="110000"/>
              </a:lnSpc>
              <a:buClr>
                <a:srgbClr val="BA141C"/>
              </a:buClr>
              <a:buSzPct val="130000"/>
            </a:pPr>
            <a:br>
              <a:rPr lang="lt-LT" sz="3000" b="1" dirty="0">
                <a:solidFill>
                  <a:srgbClr val="37291D"/>
                </a:solidFill>
                <a:latin typeface="Poppins SemiBold" pitchFamily="2" charset="77"/>
                <a:cs typeface="Poppins SemiBold" pitchFamily="2" charset="77"/>
              </a:rPr>
            </a:br>
            <a:endParaRPr lang="lt-LT" sz="3000" b="1" dirty="0">
              <a:solidFill>
                <a:srgbClr val="37291D"/>
              </a:solidFill>
              <a:latin typeface="Poppins SemiBold" pitchFamily="2" charset="77"/>
              <a:cs typeface="Poppins SemiBold" pitchFamily="2" charset="77"/>
            </a:endParaRPr>
          </a:p>
        </p:txBody>
      </p:sp>
      <p:sp>
        <p:nvSpPr>
          <p:cNvPr id="3" name="Title 1">
            <a:extLst>
              <a:ext uri="{FF2B5EF4-FFF2-40B4-BE49-F238E27FC236}">
                <a16:creationId xmlns:a16="http://schemas.microsoft.com/office/drawing/2014/main" id="{91368E14-9DED-2A6C-7342-2B9553E008AD}"/>
              </a:ext>
            </a:extLst>
          </p:cNvPr>
          <p:cNvSpPr txBox="1">
            <a:spLocks/>
          </p:cNvSpPr>
          <p:nvPr/>
        </p:nvSpPr>
        <p:spPr>
          <a:xfrm>
            <a:off x="11760782" y="194031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2700" b="1" dirty="0">
                <a:solidFill>
                  <a:srgbClr val="FFFBF0"/>
                </a:solidFill>
                <a:latin typeface="Poppins SemiBold" pitchFamily="2" charset="77"/>
                <a:cs typeface="Poppins SemiBold" pitchFamily="2" charset="77"/>
              </a:rPr>
              <a:t>Kodėl PLACER.LT naudingas klientui,</a:t>
            </a:r>
            <a:br>
              <a:rPr lang="lt-LT" sz="2700" b="1" dirty="0">
                <a:solidFill>
                  <a:srgbClr val="FFFBF0"/>
                </a:solidFill>
                <a:latin typeface="Poppins SemiBold" pitchFamily="2" charset="77"/>
                <a:cs typeface="Poppins SemiBold" pitchFamily="2" charset="77"/>
              </a:rPr>
            </a:br>
            <a:r>
              <a:rPr lang="lt-LT" sz="2700" b="1" dirty="0">
                <a:solidFill>
                  <a:srgbClr val="FFFBF0"/>
                </a:solidFill>
                <a:latin typeface="Poppins SemiBold" pitchFamily="2" charset="77"/>
                <a:cs typeface="Poppins SemiBold" pitchFamily="2" charset="77"/>
              </a:rPr>
              <a:t>kuris ieško erdvių ir pramogų?</a:t>
            </a:r>
          </a:p>
        </p:txBody>
      </p:sp>
      <p:sp>
        <p:nvSpPr>
          <p:cNvPr id="15" name="Title 1">
            <a:extLst>
              <a:ext uri="{FF2B5EF4-FFF2-40B4-BE49-F238E27FC236}">
                <a16:creationId xmlns:a16="http://schemas.microsoft.com/office/drawing/2014/main" id="{39A039C4-D1B2-9C86-CBA8-C465BD2480EB}"/>
              </a:ext>
            </a:extLst>
          </p:cNvPr>
          <p:cNvSpPr txBox="1">
            <a:spLocks/>
          </p:cNvSpPr>
          <p:nvPr/>
        </p:nvSpPr>
        <p:spPr>
          <a:xfrm>
            <a:off x="2118732" y="4015479"/>
            <a:ext cx="7916881" cy="4467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p:txBody>
      </p:sp>
      <p:sp>
        <p:nvSpPr>
          <p:cNvPr id="9" name="TextBox 8">
            <a:extLst>
              <a:ext uri="{FF2B5EF4-FFF2-40B4-BE49-F238E27FC236}">
                <a16:creationId xmlns:a16="http://schemas.microsoft.com/office/drawing/2014/main" id="{770D76D0-3DF9-0614-FAB8-101AEEB57E0A}"/>
              </a:ext>
            </a:extLst>
          </p:cNvPr>
          <p:cNvSpPr txBox="1"/>
          <p:nvPr/>
        </p:nvSpPr>
        <p:spPr>
          <a:xfrm>
            <a:off x="3841993" y="15498467"/>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Lietuvos konferencijų ir renginių asociacijos (LKRA) </a:t>
            </a:r>
          </a:p>
        </p:txBody>
      </p:sp>
      <p:sp>
        <p:nvSpPr>
          <p:cNvPr id="2" name="Title 1">
            <a:extLst>
              <a:ext uri="{FF2B5EF4-FFF2-40B4-BE49-F238E27FC236}">
                <a16:creationId xmlns:a16="http://schemas.microsoft.com/office/drawing/2014/main" id="{49780D03-3DF7-03F9-7954-910D463C771D}"/>
              </a:ext>
            </a:extLst>
          </p:cNvPr>
          <p:cNvSpPr txBox="1">
            <a:spLocks/>
          </p:cNvSpPr>
          <p:nvPr/>
        </p:nvSpPr>
        <p:spPr>
          <a:xfrm>
            <a:off x="698040" y="370853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10000"/>
              </a:lnSpc>
              <a:buClr>
                <a:srgbClr val="BA141C"/>
              </a:buClr>
              <a:buSzPct val="130000"/>
              <a:buFont typeface="Arial" panose="020B0604020202020204" pitchFamily="34" charset="0"/>
              <a:buChar char="•"/>
            </a:pPr>
            <a:r>
              <a:rPr lang="lt-LT" sz="2400" dirty="0">
                <a:latin typeface="Poppins" panose="00000500000000000000" pitchFamily="2" charset="0"/>
                <a:cs typeface="Poppins" panose="00000500000000000000" pitchFamily="2" charset="0"/>
              </a:rPr>
              <a:t>Paruošiama individualizuota  įmonės sveikatingumo programa dabuotojams</a:t>
            </a:r>
          </a:p>
          <a:p>
            <a:pPr marL="457200" indent="-457200">
              <a:lnSpc>
                <a:spcPct val="110000"/>
              </a:lnSpc>
              <a:buClr>
                <a:srgbClr val="BA141C"/>
              </a:buClr>
              <a:buSzPct val="130000"/>
              <a:buFont typeface="Arial" panose="020B0604020202020204" pitchFamily="34" charset="0"/>
              <a:buChar char="•"/>
            </a:pPr>
            <a:r>
              <a:rPr lang="lt-LT" sz="2400" dirty="0">
                <a:latin typeface="Poppins" panose="00000500000000000000" pitchFamily="2" charset="0"/>
                <a:cs typeface="Poppins" panose="00000500000000000000" pitchFamily="2" charset="0"/>
              </a:rPr>
              <a:t>Taupote laiką ir atrenkami geriausi lektoriai kiekvienai temai</a:t>
            </a:r>
          </a:p>
          <a:p>
            <a:pPr marL="457200" indent="-457200">
              <a:lnSpc>
                <a:spcPct val="110000"/>
              </a:lnSpc>
              <a:buClr>
                <a:srgbClr val="BA141C"/>
              </a:buClr>
              <a:buSzPct val="130000"/>
              <a:buFont typeface="Arial" panose="020B0604020202020204" pitchFamily="34" charset="0"/>
              <a:buChar char="•"/>
            </a:pPr>
            <a:r>
              <a:rPr lang="lt-LT" sz="2400" dirty="0">
                <a:latin typeface="Poppins" panose="00000500000000000000" pitchFamily="2" charset="0"/>
                <a:cs typeface="Poppins" panose="00000500000000000000" pitchFamily="2" charset="0"/>
              </a:rPr>
              <a:t>Pasirūpinama  programos pristatymu darbuotojams  </a:t>
            </a:r>
          </a:p>
          <a:p>
            <a:pPr marL="457200" indent="-457200">
              <a:lnSpc>
                <a:spcPct val="110000"/>
              </a:lnSpc>
              <a:buClr>
                <a:srgbClr val="BA141C"/>
              </a:buClr>
              <a:buSzPct val="130000"/>
              <a:buFont typeface="Arial" panose="020B0604020202020204" pitchFamily="34" charset="0"/>
              <a:buChar char="•"/>
            </a:pPr>
            <a:r>
              <a:rPr lang="lt-LT" sz="2400" dirty="0">
                <a:latin typeface="Poppins" panose="00000500000000000000" pitchFamily="2" charset="0"/>
                <a:cs typeface="Poppins" panose="00000500000000000000" pitchFamily="2" charset="0"/>
              </a:rPr>
              <a:t>Dirbame su geriausiais ir turime ilgaikes sutartis – o tai garantuoja konkurencingą kainą</a:t>
            </a:r>
          </a:p>
          <a:p>
            <a:pPr marL="457200" indent="-457200">
              <a:lnSpc>
                <a:spcPct val="110000"/>
              </a:lnSpc>
              <a:buClr>
                <a:srgbClr val="BA141C"/>
              </a:buClr>
              <a:buSzPct val="130000"/>
              <a:buFont typeface="Arial" panose="020B0604020202020204" pitchFamily="34" charset="0"/>
              <a:buChar char="•"/>
            </a:pPr>
            <a:r>
              <a:rPr lang="lt-LT" sz="2400" dirty="0">
                <a:latin typeface="Poppins" panose="00000500000000000000" pitchFamily="2" charset="0"/>
                <a:cs typeface="Poppins" panose="00000500000000000000" pitchFamily="2" charset="0"/>
              </a:rPr>
              <a:t>Turime palaikymo programas t.y. GoForward mokymų platformą tęstinėms sveikatingumo veikloms ir paskaitoms </a:t>
            </a:r>
            <a:br>
              <a:rPr lang="lt-LT" sz="2400" dirty="0">
                <a:solidFill>
                  <a:schemeClr val="tx1">
                    <a:lumMod val="50000"/>
                    <a:lumOff val="50000"/>
                  </a:schemeClr>
                </a:solidFill>
                <a:latin typeface="Poppins" panose="00000500000000000000" pitchFamily="2" charset="0"/>
                <a:cs typeface="Poppins" panose="00000500000000000000" pitchFamily="2" charset="0"/>
              </a:rPr>
            </a:br>
            <a:endParaRPr lang="lt-LT" sz="2400" dirty="0">
              <a:solidFill>
                <a:schemeClr val="tx1">
                  <a:lumMod val="50000"/>
                  <a:lumOff val="50000"/>
                </a:schemeClr>
              </a:solidFill>
              <a:latin typeface="Poppins" panose="00000500000000000000" pitchFamily="2" charset="0"/>
              <a:cs typeface="Poppins" panose="00000500000000000000" pitchFamily="2" charset="0"/>
            </a:endParaRPr>
          </a:p>
        </p:txBody>
      </p:sp>
      <p:sp>
        <p:nvSpPr>
          <p:cNvPr id="4" name="Oval 3">
            <a:extLst>
              <a:ext uri="{FF2B5EF4-FFF2-40B4-BE49-F238E27FC236}">
                <a16:creationId xmlns:a16="http://schemas.microsoft.com/office/drawing/2014/main" id="{8A6983EC-9F09-54D4-2DBD-9F5D946CAED8}"/>
              </a:ext>
            </a:extLst>
          </p:cNvPr>
          <p:cNvSpPr/>
          <p:nvPr/>
        </p:nvSpPr>
        <p:spPr>
          <a:xfrm>
            <a:off x="1344601" y="1038311"/>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67066813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47269EA-0E57-F1AD-5E79-47AC18594AA5}"/>
              </a:ext>
            </a:extLst>
          </p:cNvPr>
          <p:cNvSpPr/>
          <p:nvPr/>
        </p:nvSpPr>
        <p:spPr>
          <a:xfrm>
            <a:off x="-1"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2" name="Picture 11" descr="A picture containing building&#10;&#10;Description automatically generated">
            <a:extLst>
              <a:ext uri="{FF2B5EF4-FFF2-40B4-BE49-F238E27FC236}">
                <a16:creationId xmlns:a16="http://schemas.microsoft.com/office/drawing/2014/main" id="{C21F9297-ED3E-ACE8-7352-B4A66935BAEB}"/>
              </a:ext>
            </a:extLst>
          </p:cNvPr>
          <p:cNvPicPr>
            <a:picLocks noChangeAspect="1"/>
          </p:cNvPicPr>
          <p:nvPr/>
        </p:nvPicPr>
        <p:blipFill>
          <a:blip r:embed="rId3"/>
          <a:stretch>
            <a:fillRect/>
          </a:stretch>
        </p:blipFill>
        <p:spPr>
          <a:xfrm>
            <a:off x="-76201" y="-98861"/>
            <a:ext cx="12420601" cy="7099274"/>
          </a:xfrm>
          <a:prstGeom prst="rect">
            <a:avLst/>
          </a:prstGeom>
        </p:spPr>
      </p:pic>
      <p:sp>
        <p:nvSpPr>
          <p:cNvPr id="7" name="Rectangle 6">
            <a:extLst>
              <a:ext uri="{FF2B5EF4-FFF2-40B4-BE49-F238E27FC236}">
                <a16:creationId xmlns:a16="http://schemas.microsoft.com/office/drawing/2014/main" id="{1B00BE08-AAA5-33B5-B9A6-2FA87FFC1AA3}"/>
              </a:ext>
            </a:extLst>
          </p:cNvPr>
          <p:cNvSpPr/>
          <p:nvPr/>
        </p:nvSpPr>
        <p:spPr>
          <a:xfrm>
            <a:off x="-170432" y="143423"/>
            <a:ext cx="12344400" cy="6856990"/>
          </a:xfrm>
          <a:prstGeom prst="rect">
            <a:avLst/>
          </a:prstGeom>
          <a:solidFill>
            <a:srgbClr val="FFFBF0">
              <a:alpha val="29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 name="Picture 7" descr="Background pattern&#10;&#10;Description automatically generated">
            <a:extLst>
              <a:ext uri="{FF2B5EF4-FFF2-40B4-BE49-F238E27FC236}">
                <a16:creationId xmlns:a16="http://schemas.microsoft.com/office/drawing/2014/main" id="{AD383155-5766-C9C6-09D5-EAAC9D6FBE54}"/>
              </a:ext>
            </a:extLst>
          </p:cNvPr>
          <p:cNvPicPr>
            <a:picLocks noChangeAspect="1"/>
          </p:cNvPicPr>
          <p:nvPr/>
        </p:nvPicPr>
        <p:blipFill>
          <a:blip r:embed="rId4">
            <a:alphaModFix/>
          </a:blip>
          <a:stretch>
            <a:fillRect/>
          </a:stretch>
        </p:blipFill>
        <p:spPr>
          <a:xfrm>
            <a:off x="-710139" y="143423"/>
            <a:ext cx="18774828" cy="11212984"/>
          </a:xfrm>
          <a:prstGeom prst="rect">
            <a:avLst/>
          </a:prstGeom>
        </p:spPr>
      </p:pic>
      <p:sp>
        <p:nvSpPr>
          <p:cNvPr id="3" name="Title 1">
            <a:extLst>
              <a:ext uri="{FF2B5EF4-FFF2-40B4-BE49-F238E27FC236}">
                <a16:creationId xmlns:a16="http://schemas.microsoft.com/office/drawing/2014/main" id="{91368E14-9DED-2A6C-7342-2B9553E008AD}"/>
              </a:ext>
            </a:extLst>
          </p:cNvPr>
          <p:cNvSpPr txBox="1">
            <a:spLocks/>
          </p:cNvSpPr>
          <p:nvPr/>
        </p:nvSpPr>
        <p:spPr>
          <a:xfrm>
            <a:off x="11760782" y="194031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2700" b="1" dirty="0">
                <a:solidFill>
                  <a:srgbClr val="FFFBF0"/>
                </a:solidFill>
                <a:latin typeface="Poppins SemiBold" pitchFamily="2" charset="77"/>
                <a:cs typeface="Poppins SemiBold" pitchFamily="2" charset="77"/>
              </a:rPr>
              <a:t>Kodėl PLACER.LT naudingas klientui,</a:t>
            </a:r>
            <a:br>
              <a:rPr lang="lt-LT" sz="2700" b="1" dirty="0">
                <a:solidFill>
                  <a:srgbClr val="FFFBF0"/>
                </a:solidFill>
                <a:latin typeface="Poppins SemiBold" pitchFamily="2" charset="77"/>
                <a:cs typeface="Poppins SemiBold" pitchFamily="2" charset="77"/>
              </a:rPr>
            </a:br>
            <a:r>
              <a:rPr lang="lt-LT" sz="2700" b="1" dirty="0">
                <a:solidFill>
                  <a:srgbClr val="FFFBF0"/>
                </a:solidFill>
                <a:latin typeface="Poppins SemiBold" pitchFamily="2" charset="77"/>
                <a:cs typeface="Poppins SemiBold" pitchFamily="2" charset="77"/>
              </a:rPr>
              <a:t>kuris ieško erdvių ir pramogų?</a:t>
            </a:r>
          </a:p>
        </p:txBody>
      </p:sp>
      <p:sp>
        <p:nvSpPr>
          <p:cNvPr id="13" name="Title 1">
            <a:extLst>
              <a:ext uri="{FF2B5EF4-FFF2-40B4-BE49-F238E27FC236}">
                <a16:creationId xmlns:a16="http://schemas.microsoft.com/office/drawing/2014/main" id="{2D4878BE-3912-504C-C32B-0BCCC2D36AB1}"/>
              </a:ext>
            </a:extLst>
          </p:cNvPr>
          <p:cNvSpPr txBox="1">
            <a:spLocks/>
          </p:cNvSpPr>
          <p:nvPr/>
        </p:nvSpPr>
        <p:spPr>
          <a:xfrm>
            <a:off x="1397391" y="4761187"/>
            <a:ext cx="9473416" cy="4427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Padedama darbuotojams įsitraukti į bendras veikla, kurios apjungia žmones ir kuria įpročius</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Galimybė atskleisti darbuotojų g</a:t>
            </a:r>
            <a:r>
              <a:rPr lang="en-US" sz="2400" dirty="0">
                <a:solidFill>
                  <a:srgbClr val="37291D"/>
                </a:solidFill>
                <a:latin typeface="Poppins" pitchFamily="2" charset="77"/>
                <a:cs typeface="Poppins" pitchFamily="2" charset="77"/>
              </a:rPr>
              <a:t>e</a:t>
            </a:r>
            <a:r>
              <a:rPr lang="lt-LT" sz="2400" dirty="0">
                <a:solidFill>
                  <a:srgbClr val="37291D"/>
                </a:solidFill>
                <a:latin typeface="Poppins" pitchFamily="2" charset="77"/>
                <a:cs typeface="Poppins" pitchFamily="2" charset="77"/>
              </a:rPr>
              <a:t>bėjimus užklasinėje veikloje</a:t>
            </a:r>
          </a:p>
          <a:p>
            <a:pPr marL="342900" indent="-342900">
              <a:lnSpc>
                <a:spcPct val="120000"/>
              </a:lnSpc>
              <a:buClr>
                <a:srgbClr val="BA141C"/>
              </a:buClr>
              <a:buSzPct val="130000"/>
              <a:buFont typeface="Arial" panose="020B0604020202020204" pitchFamily="34" charset="0"/>
              <a:buChar char="•"/>
            </a:pPr>
            <a:r>
              <a:rPr lang="en-US" sz="2400" dirty="0" err="1">
                <a:solidFill>
                  <a:srgbClr val="37291D"/>
                </a:solidFill>
                <a:latin typeface="Poppins" pitchFamily="2" charset="77"/>
                <a:cs typeface="Poppins" pitchFamily="2" charset="77"/>
              </a:rPr>
              <a:t>Motyvuotas</a:t>
            </a:r>
            <a:r>
              <a:rPr lang="en-US" sz="2400" dirty="0">
                <a:solidFill>
                  <a:srgbClr val="37291D"/>
                </a:solidFill>
                <a:latin typeface="Poppins" pitchFamily="2" charset="77"/>
                <a:cs typeface="Poppins" pitchFamily="2" charset="77"/>
              </a:rPr>
              <a:t> </a:t>
            </a:r>
            <a:r>
              <a:rPr lang="en-US" sz="2400" dirty="0" err="1">
                <a:solidFill>
                  <a:srgbClr val="37291D"/>
                </a:solidFill>
                <a:latin typeface="Poppins" pitchFamily="2" charset="77"/>
                <a:cs typeface="Poppins" pitchFamily="2" charset="77"/>
              </a:rPr>
              <a:t>ir</a:t>
            </a:r>
            <a:r>
              <a:rPr lang="en-US" sz="2400" dirty="0">
                <a:solidFill>
                  <a:srgbClr val="37291D"/>
                </a:solidFill>
                <a:latin typeface="Poppins" pitchFamily="2" charset="77"/>
                <a:cs typeface="Poppins" pitchFamily="2" charset="77"/>
              </a:rPr>
              <a:t> </a:t>
            </a:r>
            <a:r>
              <a:rPr lang="lt-LT" sz="2400" dirty="0">
                <a:solidFill>
                  <a:srgbClr val="37291D"/>
                </a:solidFill>
                <a:latin typeface="Poppins" pitchFamily="2" charset="77"/>
                <a:cs typeface="Poppins" pitchFamily="2" charset="77"/>
              </a:rPr>
              <a:t>įsitraukęs darbuotojas</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Galimybė pabendrauti darbuotojams neformalioje aplinkoje</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Bendrystė, pažinimas, naujos patirtys</a:t>
            </a:r>
          </a:p>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a:p>
            <a:pPr>
              <a:lnSpc>
                <a:spcPct val="120000"/>
              </a:lnSpc>
              <a:buClr>
                <a:srgbClr val="BA141C"/>
              </a:buClr>
              <a:buSzPct val="130000"/>
            </a:pPr>
            <a:endParaRPr lang="lt-LT" sz="2200" dirty="0">
              <a:solidFill>
                <a:srgbClr val="37291D"/>
              </a:solidFill>
              <a:latin typeface="Poppins" pitchFamily="2" charset="77"/>
              <a:cs typeface="Poppins" pitchFamily="2" charset="77"/>
            </a:endParaRPr>
          </a:p>
          <a:p>
            <a:pPr>
              <a:lnSpc>
                <a:spcPct val="120000"/>
              </a:lnSpc>
              <a:buClr>
                <a:srgbClr val="BA141C"/>
              </a:buClr>
              <a:buSzPct val="130000"/>
            </a:pPr>
            <a:endParaRPr lang="lt-LT" sz="2200" dirty="0">
              <a:solidFill>
                <a:srgbClr val="37291D"/>
              </a:solidFill>
              <a:latin typeface="Poppins" pitchFamily="2" charset="77"/>
              <a:cs typeface="Poppins" pitchFamily="2" charset="77"/>
            </a:endParaRPr>
          </a:p>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a:p>
            <a:pPr>
              <a:lnSpc>
                <a:spcPct val="120000"/>
              </a:lnSpc>
              <a:buClr>
                <a:srgbClr val="BA141C"/>
              </a:buClr>
              <a:buSzPct val="130000"/>
            </a:pPr>
            <a:endParaRPr lang="lt-LT" sz="2200" dirty="0">
              <a:solidFill>
                <a:srgbClr val="37291D"/>
              </a:solidFill>
              <a:latin typeface="Poppins" pitchFamily="2" charset="77"/>
              <a:cs typeface="Poppins" pitchFamily="2" charset="77"/>
            </a:endParaRPr>
          </a:p>
          <a:p>
            <a:pPr>
              <a:lnSpc>
                <a:spcPct val="120000"/>
              </a:lnSpc>
              <a:buClr>
                <a:srgbClr val="BA141C"/>
              </a:buClr>
              <a:buSzPct val="130000"/>
            </a:pPr>
            <a:r>
              <a:rPr lang="lt-LT" sz="2200" dirty="0">
                <a:solidFill>
                  <a:srgbClr val="37291D"/>
                </a:solidFill>
                <a:latin typeface="Poppins" pitchFamily="2" charset="77"/>
                <a:cs typeface="Poppins" pitchFamily="2" charset="77"/>
              </a:rPr>
              <a:t>                                                                                                </a:t>
            </a:r>
          </a:p>
        </p:txBody>
      </p:sp>
      <p:sp>
        <p:nvSpPr>
          <p:cNvPr id="9" name="TextBox 8">
            <a:extLst>
              <a:ext uri="{FF2B5EF4-FFF2-40B4-BE49-F238E27FC236}">
                <a16:creationId xmlns:a16="http://schemas.microsoft.com/office/drawing/2014/main" id="{770D76D0-3DF9-0614-FAB8-101AEEB57E0A}"/>
              </a:ext>
            </a:extLst>
          </p:cNvPr>
          <p:cNvSpPr txBox="1"/>
          <p:nvPr/>
        </p:nvSpPr>
        <p:spPr>
          <a:xfrm>
            <a:off x="3841993" y="15498467"/>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Lietuvos konferencijų ir renginių asociacijos (LKRA) </a:t>
            </a:r>
          </a:p>
        </p:txBody>
      </p:sp>
      <p:sp>
        <p:nvSpPr>
          <p:cNvPr id="2" name="Title 1">
            <a:extLst>
              <a:ext uri="{FF2B5EF4-FFF2-40B4-BE49-F238E27FC236}">
                <a16:creationId xmlns:a16="http://schemas.microsoft.com/office/drawing/2014/main" id="{DFA208CB-9AF7-359D-5C62-1C8B95C425D9}"/>
              </a:ext>
            </a:extLst>
          </p:cNvPr>
          <p:cNvSpPr txBox="1">
            <a:spLocks/>
          </p:cNvSpPr>
          <p:nvPr/>
        </p:nvSpPr>
        <p:spPr>
          <a:xfrm>
            <a:off x="454899" y="974763"/>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3000" b="1" dirty="0">
                <a:solidFill>
                  <a:srgbClr val="37291D"/>
                </a:solidFill>
                <a:latin typeface="Poppins SemiBold" pitchFamily="2" charset="77"/>
                <a:cs typeface="Poppins SemiBold" pitchFamily="2" charset="77"/>
              </a:rPr>
              <a:t>Kokios galimos vertės įmonei ir darbuotojams rengiant RENGINIUS?</a:t>
            </a:r>
          </a:p>
        </p:txBody>
      </p:sp>
      <p:sp>
        <p:nvSpPr>
          <p:cNvPr id="4" name="Oval 3">
            <a:extLst>
              <a:ext uri="{FF2B5EF4-FFF2-40B4-BE49-F238E27FC236}">
                <a16:creationId xmlns:a16="http://schemas.microsoft.com/office/drawing/2014/main" id="{A2F7945E-3E2A-A6E5-A1CF-2B180B7B3164}"/>
              </a:ext>
            </a:extLst>
          </p:cNvPr>
          <p:cNvSpPr/>
          <p:nvPr/>
        </p:nvSpPr>
        <p:spPr>
          <a:xfrm>
            <a:off x="253591" y="1189689"/>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2782679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E653C-225C-C565-51D6-94A17AA79F2B}"/>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767E7C5D-EB9C-CEC8-7D42-17755D79A18A}"/>
              </a:ext>
            </a:extLst>
          </p:cNvPr>
          <p:cNvSpPr/>
          <p:nvPr/>
        </p:nvSpPr>
        <p:spPr>
          <a:xfrm>
            <a:off x="-1"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2" name="Picture 11" descr="A picture containing building&#10;&#10;Description automatically generated">
            <a:extLst>
              <a:ext uri="{FF2B5EF4-FFF2-40B4-BE49-F238E27FC236}">
                <a16:creationId xmlns:a16="http://schemas.microsoft.com/office/drawing/2014/main" id="{B5E47A03-9CA5-49A8-F2EB-20E79F6F0A80}"/>
              </a:ext>
            </a:extLst>
          </p:cNvPr>
          <p:cNvPicPr>
            <a:picLocks noChangeAspect="1"/>
          </p:cNvPicPr>
          <p:nvPr/>
        </p:nvPicPr>
        <p:blipFill>
          <a:blip r:embed="rId3"/>
          <a:stretch>
            <a:fillRect/>
          </a:stretch>
        </p:blipFill>
        <p:spPr>
          <a:xfrm>
            <a:off x="-76201" y="-98861"/>
            <a:ext cx="12420601" cy="7099274"/>
          </a:xfrm>
          <a:prstGeom prst="rect">
            <a:avLst/>
          </a:prstGeom>
        </p:spPr>
      </p:pic>
      <p:sp>
        <p:nvSpPr>
          <p:cNvPr id="7" name="Rectangle 6">
            <a:extLst>
              <a:ext uri="{FF2B5EF4-FFF2-40B4-BE49-F238E27FC236}">
                <a16:creationId xmlns:a16="http://schemas.microsoft.com/office/drawing/2014/main" id="{1205AD7C-07C1-9EFD-7B19-15330A33D85D}"/>
              </a:ext>
            </a:extLst>
          </p:cNvPr>
          <p:cNvSpPr/>
          <p:nvPr/>
        </p:nvSpPr>
        <p:spPr>
          <a:xfrm>
            <a:off x="-170432" y="143423"/>
            <a:ext cx="12344400" cy="6856990"/>
          </a:xfrm>
          <a:prstGeom prst="rect">
            <a:avLst/>
          </a:prstGeom>
          <a:solidFill>
            <a:srgbClr val="FFFBF0">
              <a:alpha val="29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 name="Picture 7" descr="Background pattern&#10;&#10;Description automatically generated">
            <a:extLst>
              <a:ext uri="{FF2B5EF4-FFF2-40B4-BE49-F238E27FC236}">
                <a16:creationId xmlns:a16="http://schemas.microsoft.com/office/drawing/2014/main" id="{BDE7554D-5221-7DD4-8185-3BF33FC29886}"/>
              </a:ext>
            </a:extLst>
          </p:cNvPr>
          <p:cNvPicPr>
            <a:picLocks noChangeAspect="1"/>
          </p:cNvPicPr>
          <p:nvPr/>
        </p:nvPicPr>
        <p:blipFill>
          <a:blip r:embed="rId4">
            <a:alphaModFix/>
          </a:blip>
          <a:stretch>
            <a:fillRect/>
          </a:stretch>
        </p:blipFill>
        <p:spPr>
          <a:xfrm>
            <a:off x="-710139" y="143423"/>
            <a:ext cx="18774828" cy="11212984"/>
          </a:xfrm>
          <a:prstGeom prst="rect">
            <a:avLst/>
          </a:prstGeom>
        </p:spPr>
      </p:pic>
      <p:sp>
        <p:nvSpPr>
          <p:cNvPr id="3" name="Title 1">
            <a:extLst>
              <a:ext uri="{FF2B5EF4-FFF2-40B4-BE49-F238E27FC236}">
                <a16:creationId xmlns:a16="http://schemas.microsoft.com/office/drawing/2014/main" id="{1A282DC1-B08E-B962-3181-ED66AA4F40DE}"/>
              </a:ext>
            </a:extLst>
          </p:cNvPr>
          <p:cNvSpPr txBox="1">
            <a:spLocks/>
          </p:cNvSpPr>
          <p:nvPr/>
        </p:nvSpPr>
        <p:spPr>
          <a:xfrm>
            <a:off x="11760782" y="194031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2700" b="1" dirty="0">
                <a:solidFill>
                  <a:srgbClr val="FFFBF0"/>
                </a:solidFill>
                <a:latin typeface="Poppins SemiBold" pitchFamily="2" charset="77"/>
                <a:cs typeface="Poppins SemiBold" pitchFamily="2" charset="77"/>
              </a:rPr>
              <a:t>Kodėl PLACER.LT naudingas klientui,</a:t>
            </a:r>
            <a:br>
              <a:rPr lang="lt-LT" sz="2700" b="1" dirty="0">
                <a:solidFill>
                  <a:srgbClr val="FFFBF0"/>
                </a:solidFill>
                <a:latin typeface="Poppins SemiBold" pitchFamily="2" charset="77"/>
                <a:cs typeface="Poppins SemiBold" pitchFamily="2" charset="77"/>
              </a:rPr>
            </a:br>
            <a:r>
              <a:rPr lang="lt-LT" sz="2700" b="1" dirty="0">
                <a:solidFill>
                  <a:srgbClr val="FFFBF0"/>
                </a:solidFill>
                <a:latin typeface="Poppins SemiBold" pitchFamily="2" charset="77"/>
                <a:cs typeface="Poppins SemiBold" pitchFamily="2" charset="77"/>
              </a:rPr>
              <a:t>kuris ieško erdvių ir pramogų?</a:t>
            </a:r>
          </a:p>
        </p:txBody>
      </p:sp>
      <p:sp>
        <p:nvSpPr>
          <p:cNvPr id="13" name="Title 1">
            <a:extLst>
              <a:ext uri="{FF2B5EF4-FFF2-40B4-BE49-F238E27FC236}">
                <a16:creationId xmlns:a16="http://schemas.microsoft.com/office/drawing/2014/main" id="{0E05DBC6-43BD-B005-9BFB-C6DC146BC745}"/>
              </a:ext>
            </a:extLst>
          </p:cNvPr>
          <p:cNvSpPr txBox="1">
            <a:spLocks/>
          </p:cNvSpPr>
          <p:nvPr/>
        </p:nvSpPr>
        <p:spPr>
          <a:xfrm>
            <a:off x="1397391" y="4761187"/>
            <a:ext cx="9473416" cy="4427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Paradėkite nuo mažų žingsnių (apklausa, ko nori jūsų darbuotojai, kokie jų poreikiai)</a:t>
            </a:r>
          </a:p>
          <a:p>
            <a:pPr marL="342900" indent="-342900">
              <a:lnSpc>
                <a:spcPct val="120000"/>
              </a:lnSpc>
              <a:buClr>
                <a:srgbClr val="BA141C"/>
              </a:buClr>
              <a:buSzPct val="130000"/>
              <a:buFont typeface="Arial" panose="020B0604020202020204" pitchFamily="34" charset="0"/>
              <a:buChar char="•"/>
            </a:pPr>
            <a:r>
              <a:rPr lang="en-US" sz="2400" dirty="0" err="1">
                <a:solidFill>
                  <a:srgbClr val="37291D"/>
                </a:solidFill>
                <a:latin typeface="Poppins" pitchFamily="2" charset="77"/>
                <a:cs typeface="Poppins" pitchFamily="2" charset="77"/>
              </a:rPr>
              <a:t>Motyvuotas</a:t>
            </a:r>
            <a:r>
              <a:rPr lang="en-US" sz="2400" dirty="0">
                <a:solidFill>
                  <a:srgbClr val="37291D"/>
                </a:solidFill>
                <a:latin typeface="Poppins" pitchFamily="2" charset="77"/>
                <a:cs typeface="Poppins" pitchFamily="2" charset="77"/>
              </a:rPr>
              <a:t> </a:t>
            </a:r>
            <a:r>
              <a:rPr lang="en-US" sz="2400" dirty="0" err="1">
                <a:solidFill>
                  <a:srgbClr val="37291D"/>
                </a:solidFill>
                <a:latin typeface="Poppins" pitchFamily="2" charset="77"/>
                <a:cs typeface="Poppins" pitchFamily="2" charset="77"/>
              </a:rPr>
              <a:t>ir</a:t>
            </a:r>
            <a:r>
              <a:rPr lang="en-US" sz="2400" dirty="0">
                <a:solidFill>
                  <a:srgbClr val="37291D"/>
                </a:solidFill>
                <a:latin typeface="Poppins" pitchFamily="2" charset="77"/>
                <a:cs typeface="Poppins" pitchFamily="2" charset="77"/>
              </a:rPr>
              <a:t> </a:t>
            </a:r>
            <a:r>
              <a:rPr lang="lt-LT" sz="2400" dirty="0">
                <a:solidFill>
                  <a:srgbClr val="37291D"/>
                </a:solidFill>
                <a:latin typeface="Poppins" pitchFamily="2" charset="77"/>
                <a:cs typeface="Poppins" pitchFamily="2" charset="77"/>
              </a:rPr>
              <a:t>įsitraukęs darbuotojas – susiplanuokite sveikatingumo veiklas ir suburkite sveikatingumo komandą</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Ieškokite talentų tarp savo darbuotojų ir partnerių (draudimo brokeriai, bankai, tiekėjai), pvz. Spa vilnius turi spec.nuolaidų programą darbuotojų asmeniniam poilsiui, optikos (nuolaidų platforma perks ir kt.)</a:t>
            </a:r>
          </a:p>
          <a:p>
            <a:pPr marL="342900" indent="-342900">
              <a:lnSpc>
                <a:spcPct val="120000"/>
              </a:lnSpc>
              <a:buClr>
                <a:srgbClr val="BA141C"/>
              </a:buClr>
              <a:buSzPct val="130000"/>
              <a:buFont typeface="Arial" panose="020B0604020202020204" pitchFamily="34" charset="0"/>
              <a:buChar char="•"/>
            </a:pPr>
            <a:endParaRPr lang="lt-LT" sz="2400" dirty="0">
              <a:solidFill>
                <a:srgbClr val="37291D"/>
              </a:solidFill>
              <a:latin typeface="Poppins" pitchFamily="2" charset="77"/>
              <a:cs typeface="Poppins" pitchFamily="2" charset="77"/>
            </a:endParaRPr>
          </a:p>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a:p>
            <a:pPr>
              <a:lnSpc>
                <a:spcPct val="120000"/>
              </a:lnSpc>
              <a:buClr>
                <a:srgbClr val="BA141C"/>
              </a:buClr>
              <a:buSzPct val="130000"/>
            </a:pPr>
            <a:endParaRPr lang="lt-LT" sz="2200" dirty="0">
              <a:solidFill>
                <a:srgbClr val="37291D"/>
              </a:solidFill>
              <a:latin typeface="Poppins" pitchFamily="2" charset="77"/>
              <a:cs typeface="Poppins" pitchFamily="2" charset="77"/>
            </a:endParaRPr>
          </a:p>
          <a:p>
            <a:pPr>
              <a:lnSpc>
                <a:spcPct val="120000"/>
              </a:lnSpc>
              <a:buClr>
                <a:srgbClr val="BA141C"/>
              </a:buClr>
              <a:buSzPct val="130000"/>
            </a:pPr>
            <a:endParaRPr lang="lt-LT" sz="2200" dirty="0">
              <a:solidFill>
                <a:srgbClr val="37291D"/>
              </a:solidFill>
              <a:latin typeface="Poppins" pitchFamily="2" charset="77"/>
              <a:cs typeface="Poppins" pitchFamily="2" charset="77"/>
            </a:endParaRPr>
          </a:p>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a:p>
            <a:pPr>
              <a:lnSpc>
                <a:spcPct val="120000"/>
              </a:lnSpc>
              <a:buClr>
                <a:srgbClr val="BA141C"/>
              </a:buClr>
              <a:buSzPct val="130000"/>
            </a:pPr>
            <a:endParaRPr lang="lt-LT" sz="2200" dirty="0">
              <a:solidFill>
                <a:srgbClr val="37291D"/>
              </a:solidFill>
              <a:latin typeface="Poppins" pitchFamily="2" charset="77"/>
              <a:cs typeface="Poppins" pitchFamily="2" charset="77"/>
            </a:endParaRPr>
          </a:p>
          <a:p>
            <a:pPr>
              <a:lnSpc>
                <a:spcPct val="120000"/>
              </a:lnSpc>
              <a:buClr>
                <a:srgbClr val="BA141C"/>
              </a:buClr>
              <a:buSzPct val="130000"/>
            </a:pPr>
            <a:r>
              <a:rPr lang="lt-LT" sz="2200" dirty="0">
                <a:solidFill>
                  <a:srgbClr val="37291D"/>
                </a:solidFill>
                <a:latin typeface="Poppins" pitchFamily="2" charset="77"/>
                <a:cs typeface="Poppins" pitchFamily="2" charset="77"/>
              </a:rPr>
              <a:t>                                                                                                </a:t>
            </a:r>
          </a:p>
        </p:txBody>
      </p:sp>
      <p:sp>
        <p:nvSpPr>
          <p:cNvPr id="9" name="TextBox 8">
            <a:extLst>
              <a:ext uri="{FF2B5EF4-FFF2-40B4-BE49-F238E27FC236}">
                <a16:creationId xmlns:a16="http://schemas.microsoft.com/office/drawing/2014/main" id="{9C0CB454-446D-FE80-12E8-23196A3B91EF}"/>
              </a:ext>
            </a:extLst>
          </p:cNvPr>
          <p:cNvSpPr txBox="1"/>
          <p:nvPr/>
        </p:nvSpPr>
        <p:spPr>
          <a:xfrm>
            <a:off x="3841993" y="15498467"/>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Lietuvos konferencijų ir renginių asociacijos (LKRA) </a:t>
            </a:r>
          </a:p>
        </p:txBody>
      </p:sp>
      <p:sp>
        <p:nvSpPr>
          <p:cNvPr id="2" name="Title 1">
            <a:extLst>
              <a:ext uri="{FF2B5EF4-FFF2-40B4-BE49-F238E27FC236}">
                <a16:creationId xmlns:a16="http://schemas.microsoft.com/office/drawing/2014/main" id="{86DB2507-BD55-9767-9831-B92C1646B548}"/>
              </a:ext>
            </a:extLst>
          </p:cNvPr>
          <p:cNvSpPr txBox="1">
            <a:spLocks/>
          </p:cNvSpPr>
          <p:nvPr/>
        </p:nvSpPr>
        <p:spPr>
          <a:xfrm>
            <a:off x="378699" y="276391"/>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3000" b="1" dirty="0">
                <a:solidFill>
                  <a:srgbClr val="37291D"/>
                </a:solidFill>
                <a:latin typeface="Poppins SemiBold" pitchFamily="2" charset="77"/>
                <a:cs typeface="Poppins SemiBold" pitchFamily="2" charset="77"/>
              </a:rPr>
              <a:t>Patarimai:</a:t>
            </a:r>
          </a:p>
        </p:txBody>
      </p:sp>
      <p:sp>
        <p:nvSpPr>
          <p:cNvPr id="4" name="Oval 3">
            <a:extLst>
              <a:ext uri="{FF2B5EF4-FFF2-40B4-BE49-F238E27FC236}">
                <a16:creationId xmlns:a16="http://schemas.microsoft.com/office/drawing/2014/main" id="{65A0A3EF-63EA-C0E7-0AC5-80FE3E88203C}"/>
              </a:ext>
            </a:extLst>
          </p:cNvPr>
          <p:cNvSpPr/>
          <p:nvPr/>
        </p:nvSpPr>
        <p:spPr>
          <a:xfrm>
            <a:off x="4435066" y="710392"/>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icture 4">
            <a:extLst>
              <a:ext uri="{FF2B5EF4-FFF2-40B4-BE49-F238E27FC236}">
                <a16:creationId xmlns:a16="http://schemas.microsoft.com/office/drawing/2014/main" id="{E73A184E-E666-1A3A-C501-44B116A2EE5A}"/>
              </a:ext>
            </a:extLst>
          </p:cNvPr>
          <p:cNvPicPr>
            <a:picLocks noChangeAspect="1"/>
          </p:cNvPicPr>
          <p:nvPr/>
        </p:nvPicPr>
        <p:blipFill>
          <a:blip r:embed="rId5"/>
          <a:stretch>
            <a:fillRect/>
          </a:stretch>
        </p:blipFill>
        <p:spPr>
          <a:xfrm>
            <a:off x="9734550" y="176341"/>
            <a:ext cx="2282959" cy="824428"/>
          </a:xfrm>
          <a:prstGeom prst="rect">
            <a:avLst/>
          </a:prstGeom>
        </p:spPr>
      </p:pic>
    </p:spTree>
    <p:extLst>
      <p:ext uri="{BB962C8B-B14F-4D97-AF65-F5344CB8AC3E}">
        <p14:creationId xmlns:p14="http://schemas.microsoft.com/office/powerpoint/2010/main" val="36834166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47269EA-0E57-F1AD-5E79-47AC18594AA5}"/>
              </a:ext>
            </a:extLst>
          </p:cNvPr>
          <p:cNvSpPr/>
          <p:nvPr/>
        </p:nvSpPr>
        <p:spPr>
          <a:xfrm>
            <a:off x="-1"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2" name="Picture 11" descr="A picture containing building&#10;&#10;Description automatically generated">
            <a:extLst>
              <a:ext uri="{FF2B5EF4-FFF2-40B4-BE49-F238E27FC236}">
                <a16:creationId xmlns:a16="http://schemas.microsoft.com/office/drawing/2014/main" id="{C21F9297-ED3E-ACE8-7352-B4A66935BAEB}"/>
              </a:ext>
            </a:extLst>
          </p:cNvPr>
          <p:cNvPicPr>
            <a:picLocks noChangeAspect="1"/>
          </p:cNvPicPr>
          <p:nvPr/>
        </p:nvPicPr>
        <p:blipFill>
          <a:blip r:embed="rId3"/>
          <a:stretch>
            <a:fillRect/>
          </a:stretch>
        </p:blipFill>
        <p:spPr>
          <a:xfrm>
            <a:off x="-76201" y="-98861"/>
            <a:ext cx="12420601" cy="7099274"/>
          </a:xfrm>
          <a:prstGeom prst="rect">
            <a:avLst/>
          </a:prstGeom>
        </p:spPr>
      </p:pic>
      <p:sp>
        <p:nvSpPr>
          <p:cNvPr id="7" name="Rectangle 6">
            <a:extLst>
              <a:ext uri="{FF2B5EF4-FFF2-40B4-BE49-F238E27FC236}">
                <a16:creationId xmlns:a16="http://schemas.microsoft.com/office/drawing/2014/main" id="{1B00BE08-AAA5-33B5-B9A6-2FA87FFC1AA3}"/>
              </a:ext>
            </a:extLst>
          </p:cNvPr>
          <p:cNvSpPr/>
          <p:nvPr/>
        </p:nvSpPr>
        <p:spPr>
          <a:xfrm>
            <a:off x="0" y="505"/>
            <a:ext cx="12344400" cy="6856990"/>
          </a:xfrm>
          <a:prstGeom prst="rect">
            <a:avLst/>
          </a:prstGeom>
          <a:solidFill>
            <a:srgbClr val="FFFBF0">
              <a:alpha val="29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 name="Picture 7" descr="Background pattern&#10;&#10;Description automatically generated">
            <a:extLst>
              <a:ext uri="{FF2B5EF4-FFF2-40B4-BE49-F238E27FC236}">
                <a16:creationId xmlns:a16="http://schemas.microsoft.com/office/drawing/2014/main" id="{AD383155-5766-C9C6-09D5-EAAC9D6FBE54}"/>
              </a:ext>
            </a:extLst>
          </p:cNvPr>
          <p:cNvPicPr>
            <a:picLocks noChangeAspect="1"/>
          </p:cNvPicPr>
          <p:nvPr/>
        </p:nvPicPr>
        <p:blipFill>
          <a:blip r:embed="rId4">
            <a:alphaModFix/>
          </a:blip>
          <a:stretch>
            <a:fillRect/>
          </a:stretch>
        </p:blipFill>
        <p:spPr>
          <a:xfrm>
            <a:off x="-2096968" y="1176605"/>
            <a:ext cx="18774828" cy="11212984"/>
          </a:xfrm>
          <a:prstGeom prst="rect">
            <a:avLst/>
          </a:prstGeom>
        </p:spPr>
      </p:pic>
      <p:sp>
        <p:nvSpPr>
          <p:cNvPr id="3" name="Title 1">
            <a:extLst>
              <a:ext uri="{FF2B5EF4-FFF2-40B4-BE49-F238E27FC236}">
                <a16:creationId xmlns:a16="http://schemas.microsoft.com/office/drawing/2014/main" id="{91368E14-9DED-2A6C-7342-2B9553E008AD}"/>
              </a:ext>
            </a:extLst>
          </p:cNvPr>
          <p:cNvSpPr txBox="1">
            <a:spLocks/>
          </p:cNvSpPr>
          <p:nvPr/>
        </p:nvSpPr>
        <p:spPr>
          <a:xfrm>
            <a:off x="11760782" y="194031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2700" b="1" dirty="0">
                <a:solidFill>
                  <a:srgbClr val="FFFBF0"/>
                </a:solidFill>
                <a:latin typeface="Poppins SemiBold" pitchFamily="2" charset="77"/>
                <a:cs typeface="Poppins SemiBold" pitchFamily="2" charset="77"/>
              </a:rPr>
              <a:t>Kodėl PLACER.LT naudingas klientui,</a:t>
            </a:r>
            <a:br>
              <a:rPr lang="lt-LT" sz="2700" b="1" dirty="0">
                <a:solidFill>
                  <a:srgbClr val="FFFBF0"/>
                </a:solidFill>
                <a:latin typeface="Poppins SemiBold" pitchFamily="2" charset="77"/>
                <a:cs typeface="Poppins SemiBold" pitchFamily="2" charset="77"/>
              </a:rPr>
            </a:br>
            <a:r>
              <a:rPr lang="lt-LT" sz="2700" b="1" dirty="0">
                <a:solidFill>
                  <a:srgbClr val="FFFBF0"/>
                </a:solidFill>
                <a:latin typeface="Poppins SemiBold" pitchFamily="2" charset="77"/>
                <a:cs typeface="Poppins SemiBold" pitchFamily="2" charset="77"/>
              </a:rPr>
              <a:t>kuris ieško erdvių ir pramogų?</a:t>
            </a:r>
          </a:p>
        </p:txBody>
      </p:sp>
      <p:sp>
        <p:nvSpPr>
          <p:cNvPr id="13" name="Title 1">
            <a:extLst>
              <a:ext uri="{FF2B5EF4-FFF2-40B4-BE49-F238E27FC236}">
                <a16:creationId xmlns:a16="http://schemas.microsoft.com/office/drawing/2014/main" id="{2D4878BE-3912-504C-C32B-0BCCC2D36AB1}"/>
              </a:ext>
            </a:extLst>
          </p:cNvPr>
          <p:cNvSpPr txBox="1">
            <a:spLocks/>
          </p:cNvSpPr>
          <p:nvPr/>
        </p:nvSpPr>
        <p:spPr>
          <a:xfrm>
            <a:off x="1977884" y="2848599"/>
            <a:ext cx="9084369" cy="4819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p:txBody>
      </p:sp>
      <p:sp>
        <p:nvSpPr>
          <p:cNvPr id="15" name="Title 1">
            <a:extLst>
              <a:ext uri="{FF2B5EF4-FFF2-40B4-BE49-F238E27FC236}">
                <a16:creationId xmlns:a16="http://schemas.microsoft.com/office/drawing/2014/main" id="{39A039C4-D1B2-9C86-CBA8-C465BD2480EB}"/>
              </a:ext>
            </a:extLst>
          </p:cNvPr>
          <p:cNvSpPr txBox="1">
            <a:spLocks/>
          </p:cNvSpPr>
          <p:nvPr/>
        </p:nvSpPr>
        <p:spPr>
          <a:xfrm>
            <a:off x="1977884" y="5289339"/>
            <a:ext cx="8060637" cy="877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p:txBody>
      </p:sp>
      <p:sp>
        <p:nvSpPr>
          <p:cNvPr id="9" name="TextBox 8">
            <a:extLst>
              <a:ext uri="{FF2B5EF4-FFF2-40B4-BE49-F238E27FC236}">
                <a16:creationId xmlns:a16="http://schemas.microsoft.com/office/drawing/2014/main" id="{770D76D0-3DF9-0614-FAB8-101AEEB57E0A}"/>
              </a:ext>
            </a:extLst>
          </p:cNvPr>
          <p:cNvSpPr txBox="1"/>
          <p:nvPr/>
        </p:nvSpPr>
        <p:spPr>
          <a:xfrm>
            <a:off x="3841993" y="15498467"/>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Lietuvos konferencijų ir renginių asociacijos (LKRA) </a:t>
            </a:r>
          </a:p>
        </p:txBody>
      </p:sp>
      <p:pic>
        <p:nvPicPr>
          <p:cNvPr id="2" name="Picture 1">
            <a:extLst>
              <a:ext uri="{FF2B5EF4-FFF2-40B4-BE49-F238E27FC236}">
                <a16:creationId xmlns:a16="http://schemas.microsoft.com/office/drawing/2014/main" id="{C697FC1A-502C-B035-1736-E1D48E9CF7FD}"/>
              </a:ext>
            </a:extLst>
          </p:cNvPr>
          <p:cNvPicPr>
            <a:picLocks noChangeAspect="1"/>
          </p:cNvPicPr>
          <p:nvPr/>
        </p:nvPicPr>
        <p:blipFill>
          <a:blip r:embed="rId5"/>
          <a:stretch>
            <a:fillRect/>
          </a:stretch>
        </p:blipFill>
        <p:spPr>
          <a:xfrm>
            <a:off x="9734550" y="176341"/>
            <a:ext cx="2282959" cy="824428"/>
          </a:xfrm>
          <a:prstGeom prst="rect">
            <a:avLst/>
          </a:prstGeom>
        </p:spPr>
      </p:pic>
      <p:sp>
        <p:nvSpPr>
          <p:cNvPr id="5" name="TextBox 4">
            <a:extLst>
              <a:ext uri="{FF2B5EF4-FFF2-40B4-BE49-F238E27FC236}">
                <a16:creationId xmlns:a16="http://schemas.microsoft.com/office/drawing/2014/main" id="{5389DC2C-FC7B-1AC8-E4EF-907522EADF41}"/>
              </a:ext>
            </a:extLst>
          </p:cNvPr>
          <p:cNvSpPr txBox="1"/>
          <p:nvPr/>
        </p:nvSpPr>
        <p:spPr>
          <a:xfrm>
            <a:off x="2153479" y="2174055"/>
            <a:ext cx="8226134" cy="3662541"/>
          </a:xfrm>
          <a:prstGeom prst="rect">
            <a:avLst/>
          </a:prstGeom>
          <a:noFill/>
        </p:spPr>
        <p:txBody>
          <a:bodyPr wrap="square">
            <a:spAutoFit/>
          </a:bodyPr>
          <a:lstStyle/>
          <a:p>
            <a:r>
              <a:rPr lang="lt-LT" sz="4000" dirty="0">
                <a:solidFill>
                  <a:srgbClr val="242424"/>
                </a:solidFill>
                <a:latin typeface="Segoe UI" panose="020B0502040204020203" pitchFamily="34" charset="0"/>
              </a:rPr>
              <a:t>Sveikatinimas -</a:t>
            </a:r>
            <a:r>
              <a:rPr lang="lt-LT" sz="4000" b="0" i="0" dirty="0">
                <a:solidFill>
                  <a:srgbClr val="242424"/>
                </a:solidFill>
                <a:effectLst/>
                <a:latin typeface="Segoe UI" panose="020B0502040204020203" pitchFamily="34" charset="0"/>
              </a:rPr>
              <a:t> mada ar būtinybė įmonės bendruomenėje?</a:t>
            </a:r>
            <a:endParaRPr lang="en-US" sz="4000" b="0" i="0" dirty="0">
              <a:solidFill>
                <a:srgbClr val="242424"/>
              </a:solidFill>
              <a:effectLst/>
              <a:latin typeface="Segoe UI" panose="020B0502040204020203" pitchFamily="34" charset="0"/>
            </a:endParaRPr>
          </a:p>
          <a:p>
            <a:endParaRPr lang="en-US" sz="4000" dirty="0">
              <a:solidFill>
                <a:srgbClr val="242424"/>
              </a:solidFill>
              <a:latin typeface="Segoe UI" panose="020B0502040204020203" pitchFamily="34" charset="0"/>
            </a:endParaRPr>
          </a:p>
          <a:p>
            <a:endParaRPr lang="en-US" sz="4000" dirty="0">
              <a:solidFill>
                <a:srgbClr val="242424"/>
              </a:solidFill>
              <a:latin typeface="Segoe UI" panose="020B0502040204020203" pitchFamily="34" charset="0"/>
            </a:endParaRPr>
          </a:p>
          <a:p>
            <a:endParaRPr lang="en-US" sz="4000" dirty="0">
              <a:solidFill>
                <a:srgbClr val="242424"/>
              </a:solidFill>
              <a:latin typeface="Segoe UI" panose="020B0502040204020203" pitchFamily="34" charset="0"/>
            </a:endParaRPr>
          </a:p>
          <a:p>
            <a:endParaRPr lang="en-US" sz="3200" dirty="0">
              <a:solidFill>
                <a:srgbClr val="242424"/>
              </a:solidFill>
              <a:latin typeface="Segoe UI" panose="020B0502040204020203" pitchFamily="34" charset="0"/>
            </a:endParaRPr>
          </a:p>
        </p:txBody>
      </p:sp>
    </p:spTree>
    <p:extLst>
      <p:ext uri="{BB962C8B-B14F-4D97-AF65-F5344CB8AC3E}">
        <p14:creationId xmlns:p14="http://schemas.microsoft.com/office/powerpoint/2010/main" val="29372027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white chairs&#10;&#10;Description automatically generated with low confidence">
            <a:extLst>
              <a:ext uri="{FF2B5EF4-FFF2-40B4-BE49-F238E27FC236}">
                <a16:creationId xmlns:a16="http://schemas.microsoft.com/office/drawing/2014/main" id="{2C6C298D-8185-9A86-E787-85D78023C79B}"/>
              </a:ext>
            </a:extLst>
          </p:cNvPr>
          <p:cNvPicPr>
            <a:picLocks noChangeAspect="1"/>
          </p:cNvPicPr>
          <p:nvPr/>
        </p:nvPicPr>
        <p:blipFill>
          <a:blip r:embed="rId3"/>
          <a:stretch>
            <a:fillRect/>
          </a:stretch>
        </p:blipFill>
        <p:spPr>
          <a:xfrm>
            <a:off x="-1780325" y="-2001795"/>
            <a:ext cx="15752650" cy="8859795"/>
          </a:xfrm>
          <a:prstGeom prst="rect">
            <a:avLst/>
          </a:prstGeom>
        </p:spPr>
      </p:pic>
      <p:sp>
        <p:nvSpPr>
          <p:cNvPr id="8" name="Rectangle 7">
            <a:extLst>
              <a:ext uri="{FF2B5EF4-FFF2-40B4-BE49-F238E27FC236}">
                <a16:creationId xmlns:a16="http://schemas.microsoft.com/office/drawing/2014/main" id="{EA975302-BB3E-FC9E-634D-C34D837DB1D9}"/>
              </a:ext>
            </a:extLst>
          </p:cNvPr>
          <p:cNvSpPr/>
          <p:nvPr/>
        </p:nvSpPr>
        <p:spPr>
          <a:xfrm>
            <a:off x="3034393" y="505"/>
            <a:ext cx="6123215" cy="6856990"/>
          </a:xfrm>
          <a:prstGeom prst="rect">
            <a:avLst/>
          </a:prstGeom>
          <a:solidFill>
            <a:srgbClr val="FFFB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icture 4" descr="Background pattern&#10;&#10;Description automatically generated">
            <a:extLst>
              <a:ext uri="{FF2B5EF4-FFF2-40B4-BE49-F238E27FC236}">
                <a16:creationId xmlns:a16="http://schemas.microsoft.com/office/drawing/2014/main" id="{D470DDC6-C819-9C3A-DEEA-C2BE9C4E08D9}"/>
              </a:ext>
            </a:extLst>
          </p:cNvPr>
          <p:cNvPicPr>
            <a:picLocks noChangeAspect="1"/>
          </p:cNvPicPr>
          <p:nvPr/>
        </p:nvPicPr>
        <p:blipFill>
          <a:blip r:embed="rId4">
            <a:alphaModFix/>
          </a:blip>
          <a:stretch>
            <a:fillRect/>
          </a:stretch>
        </p:blipFill>
        <p:spPr>
          <a:xfrm>
            <a:off x="-3291414" y="-696929"/>
            <a:ext cx="18774828" cy="11212984"/>
          </a:xfrm>
          <a:prstGeom prst="rect">
            <a:avLst/>
          </a:prstGeom>
        </p:spPr>
      </p:pic>
      <p:sp>
        <p:nvSpPr>
          <p:cNvPr id="20" name="TextBox 19">
            <a:extLst>
              <a:ext uri="{FF2B5EF4-FFF2-40B4-BE49-F238E27FC236}">
                <a16:creationId xmlns:a16="http://schemas.microsoft.com/office/drawing/2014/main" id="{D0CD7517-C85C-3557-CBD6-C05451FD4A49}"/>
              </a:ext>
            </a:extLst>
          </p:cNvPr>
          <p:cNvSpPr txBox="1"/>
          <p:nvPr/>
        </p:nvSpPr>
        <p:spPr>
          <a:xfrm>
            <a:off x="3841993" y="-17006498"/>
            <a:ext cx="5693893" cy="2512996"/>
          </a:xfrm>
          <a:prstGeom prst="rect">
            <a:avLst/>
          </a:prstGeom>
          <a:noFill/>
        </p:spPr>
        <p:txBody>
          <a:bodyPr wrap="square" rtlCol="0">
            <a:spAutoFit/>
          </a:bodyPr>
          <a:lstStyle/>
          <a:p>
            <a:pPr marL="457200" indent="-457200" algn="l">
              <a:lnSpc>
                <a:spcPct val="120000"/>
              </a:lnSpc>
              <a:buClr>
                <a:srgbClr val="BA141C"/>
              </a:buClr>
              <a:buSzPct val="120000"/>
              <a:buFont typeface="Arial" panose="020B0604020202020204" pitchFamily="34" charset="0"/>
              <a:buChar char="•"/>
            </a:pPr>
            <a:r>
              <a:rPr lang="lt-LT" sz="2200" u="none" strike="noStrike" dirty="0">
                <a:solidFill>
                  <a:srgbClr val="2C2D2E"/>
                </a:solidFill>
                <a:effectLst/>
                <a:latin typeface="Poppins" pitchFamily="2" charset="77"/>
                <a:cs typeface="Poppins" pitchFamily="2" charset="77"/>
              </a:rPr>
              <a:t>socialiai atsakingi, suteikiame su narių pagalbą erdves socialiniams partneriams ne pelno siekiančioms organizacijoms, remiame meno renginius, koncertus (pvz. XX Čiurlionio festivalį, Vaikų liniją).</a:t>
            </a:r>
          </a:p>
        </p:txBody>
      </p:sp>
      <p:pic>
        <p:nvPicPr>
          <p:cNvPr id="2" name="Picture 1" descr="Graphical user interface, text, application, email&#10;&#10;Description automatically generated">
            <a:extLst>
              <a:ext uri="{FF2B5EF4-FFF2-40B4-BE49-F238E27FC236}">
                <a16:creationId xmlns:a16="http://schemas.microsoft.com/office/drawing/2014/main" id="{0C2BFFBA-4520-1319-6573-D82FA180A094}"/>
              </a:ext>
            </a:extLst>
          </p:cNvPr>
          <p:cNvPicPr>
            <a:picLocks noChangeAspect="1"/>
          </p:cNvPicPr>
          <p:nvPr/>
        </p:nvPicPr>
        <p:blipFill rotWithShape="1">
          <a:blip r:embed="rId5"/>
          <a:srcRect l="-2475" r="2475"/>
          <a:stretch/>
        </p:blipFill>
        <p:spPr>
          <a:xfrm>
            <a:off x="4449985" y="-14182224"/>
            <a:ext cx="4477908" cy="2518823"/>
          </a:xfrm>
          <a:prstGeom prst="rect">
            <a:avLst/>
          </a:prstGeom>
        </p:spPr>
      </p:pic>
      <p:sp>
        <p:nvSpPr>
          <p:cNvPr id="10" name="TextBox 9">
            <a:extLst>
              <a:ext uri="{FF2B5EF4-FFF2-40B4-BE49-F238E27FC236}">
                <a16:creationId xmlns:a16="http://schemas.microsoft.com/office/drawing/2014/main" id="{E13E3284-50CC-C4E3-1760-D8865CE73103}"/>
              </a:ext>
            </a:extLst>
          </p:cNvPr>
          <p:cNvSpPr txBox="1"/>
          <p:nvPr/>
        </p:nvSpPr>
        <p:spPr>
          <a:xfrm>
            <a:off x="3792908" y="3024365"/>
            <a:ext cx="4606185" cy="2108269"/>
          </a:xfrm>
          <a:prstGeom prst="rect">
            <a:avLst/>
          </a:prstGeom>
          <a:noFill/>
        </p:spPr>
        <p:txBody>
          <a:bodyPr wrap="square" rtlCol="0">
            <a:spAutoFit/>
          </a:bodyPr>
          <a:lstStyle/>
          <a:p>
            <a:pPr algn="ctr">
              <a:lnSpc>
                <a:spcPct val="110000"/>
              </a:lnSpc>
            </a:pPr>
            <a:r>
              <a:rPr lang="lt-LT" sz="2400" u="none" strike="noStrike" dirty="0">
                <a:solidFill>
                  <a:srgbClr val="37291D"/>
                </a:solidFill>
                <a:effectLst/>
                <a:latin typeface="Poppins" pitchFamily="2" charset="77"/>
                <a:cs typeface="Poppins" pitchFamily="2" charset="77"/>
              </a:rPr>
              <a:t>Technologijos keičia pasaulį </a:t>
            </a:r>
            <a:r>
              <a:rPr lang="lt-LT" sz="2400" u="none" strike="noStrike" dirty="0">
                <a:solidFill>
                  <a:srgbClr val="BA141C"/>
                </a:solidFill>
                <a:effectLst/>
                <a:latin typeface="Poppins" pitchFamily="2" charset="77"/>
                <a:cs typeface="Poppins" pitchFamily="2" charset="77"/>
              </a:rPr>
              <a:t>PLACER.LT </a:t>
            </a:r>
            <a:endParaRPr lang="lt-LT" sz="2400" dirty="0">
              <a:solidFill>
                <a:srgbClr val="BA141C"/>
              </a:solidFill>
              <a:latin typeface="Poppins" pitchFamily="2" charset="77"/>
              <a:cs typeface="Poppins" pitchFamily="2" charset="77"/>
            </a:endParaRPr>
          </a:p>
          <a:p>
            <a:pPr algn="ctr">
              <a:lnSpc>
                <a:spcPct val="110000"/>
              </a:lnSpc>
            </a:pPr>
            <a:r>
              <a:rPr lang="en-US" sz="2400" u="none" strike="noStrike" dirty="0">
                <a:solidFill>
                  <a:srgbClr val="BA141C"/>
                </a:solidFill>
                <a:effectLst/>
                <a:latin typeface="Poppins" pitchFamily="2" charset="77"/>
                <a:cs typeface="Poppins" pitchFamily="2" charset="77"/>
              </a:rPr>
              <a:t> </a:t>
            </a:r>
            <a:r>
              <a:rPr lang="lt-LT" sz="2400" u="none" strike="noStrike" dirty="0">
                <a:solidFill>
                  <a:srgbClr val="BA141C"/>
                </a:solidFill>
                <a:effectLst/>
                <a:latin typeface="Poppins" pitchFamily="2" charset="77"/>
                <a:cs typeface="Poppins" pitchFamily="2" charset="77"/>
              </a:rPr>
              <a:t> </a:t>
            </a:r>
            <a:r>
              <a:rPr lang="lt-LT" sz="2400" u="none" strike="noStrike" dirty="0">
                <a:solidFill>
                  <a:srgbClr val="37291D"/>
                </a:solidFill>
                <a:effectLst/>
                <a:latin typeface="Poppins" pitchFamily="2" charset="77"/>
                <a:cs typeface="Poppins" pitchFamily="2" charset="77"/>
              </a:rPr>
              <a:t>padės taupyti Jūsų laiką</a:t>
            </a:r>
            <a:r>
              <a:rPr lang="en-US" sz="2400" u="none" strike="noStrike" dirty="0">
                <a:solidFill>
                  <a:srgbClr val="37291D"/>
                </a:solidFill>
                <a:effectLst/>
                <a:latin typeface="Poppins" pitchFamily="2" charset="77"/>
                <a:cs typeface="Poppins" pitchFamily="2" charset="77"/>
              </a:rPr>
              <a:t> </a:t>
            </a:r>
            <a:r>
              <a:rPr lang="en-US" sz="2400" u="none" strike="noStrike" dirty="0" err="1">
                <a:solidFill>
                  <a:srgbClr val="37291D"/>
                </a:solidFill>
                <a:effectLst/>
                <a:latin typeface="Poppins" pitchFamily="2" charset="77"/>
                <a:cs typeface="Poppins" pitchFamily="2" charset="77"/>
              </a:rPr>
              <a:t>ir</a:t>
            </a:r>
            <a:r>
              <a:rPr lang="en-US" sz="2400" u="none" strike="noStrike" dirty="0">
                <a:solidFill>
                  <a:srgbClr val="37291D"/>
                </a:solidFill>
                <a:effectLst/>
                <a:latin typeface="Poppins" pitchFamily="2" charset="77"/>
                <a:cs typeface="Poppins" pitchFamily="2" charset="77"/>
              </a:rPr>
              <a:t> </a:t>
            </a:r>
            <a:r>
              <a:rPr lang="lt-LT" sz="2400" u="none" strike="noStrike" dirty="0">
                <a:solidFill>
                  <a:srgbClr val="37291D"/>
                </a:solidFill>
                <a:effectLst/>
                <a:latin typeface="Poppins" pitchFamily="2" charset="77"/>
                <a:cs typeface="Poppins" pitchFamily="2" charset="77"/>
              </a:rPr>
              <a:t>sukurti sveikatingumo programas</a:t>
            </a:r>
            <a:r>
              <a:rPr lang="en-US" sz="2400" dirty="0">
                <a:solidFill>
                  <a:srgbClr val="37291D"/>
                </a:solidFill>
                <a:latin typeface="Poppins" pitchFamily="2" charset="77"/>
                <a:cs typeface="Poppins" pitchFamily="2" charset="77"/>
              </a:rPr>
              <a:t>!</a:t>
            </a:r>
            <a:endParaRPr lang="lt-LT" sz="2400" dirty="0">
              <a:solidFill>
                <a:srgbClr val="37291D"/>
              </a:solidFill>
              <a:latin typeface="Poppins" pitchFamily="2" charset="77"/>
              <a:cs typeface="Poppins" pitchFamily="2" charset="77"/>
            </a:endParaRPr>
          </a:p>
        </p:txBody>
      </p:sp>
      <p:pic>
        <p:nvPicPr>
          <p:cNvPr id="3" name="Picture 2">
            <a:extLst>
              <a:ext uri="{FF2B5EF4-FFF2-40B4-BE49-F238E27FC236}">
                <a16:creationId xmlns:a16="http://schemas.microsoft.com/office/drawing/2014/main" id="{C9FB34E1-550B-5241-51CF-0E5A6F83104D}"/>
              </a:ext>
            </a:extLst>
          </p:cNvPr>
          <p:cNvPicPr>
            <a:picLocks noChangeAspect="1"/>
          </p:cNvPicPr>
          <p:nvPr/>
        </p:nvPicPr>
        <p:blipFill>
          <a:blip r:embed="rId6"/>
          <a:stretch>
            <a:fillRect/>
          </a:stretch>
        </p:blipFill>
        <p:spPr>
          <a:xfrm>
            <a:off x="5165854" y="5595115"/>
            <a:ext cx="1583748" cy="1111198"/>
          </a:xfrm>
          <a:prstGeom prst="rect">
            <a:avLst/>
          </a:prstGeom>
        </p:spPr>
      </p:pic>
      <p:pic>
        <p:nvPicPr>
          <p:cNvPr id="4" name="Picture 3">
            <a:extLst>
              <a:ext uri="{FF2B5EF4-FFF2-40B4-BE49-F238E27FC236}">
                <a16:creationId xmlns:a16="http://schemas.microsoft.com/office/drawing/2014/main" id="{7424A4E7-8821-D8F9-409E-D979306E2EAE}"/>
              </a:ext>
            </a:extLst>
          </p:cNvPr>
          <p:cNvPicPr>
            <a:picLocks noChangeAspect="1"/>
          </p:cNvPicPr>
          <p:nvPr/>
        </p:nvPicPr>
        <p:blipFill>
          <a:blip r:embed="rId7"/>
          <a:stretch>
            <a:fillRect/>
          </a:stretch>
        </p:blipFill>
        <p:spPr>
          <a:xfrm>
            <a:off x="4449985" y="1126572"/>
            <a:ext cx="3015486" cy="1088960"/>
          </a:xfrm>
          <a:prstGeom prst="rect">
            <a:avLst/>
          </a:prstGeom>
        </p:spPr>
      </p:pic>
    </p:spTree>
    <p:extLst>
      <p:ext uri="{BB962C8B-B14F-4D97-AF65-F5344CB8AC3E}">
        <p14:creationId xmlns:p14="http://schemas.microsoft.com/office/powerpoint/2010/main" val="27275014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6CFA14-DB92-20DC-0ADE-C46D89871420}"/>
              </a:ext>
            </a:extLst>
          </p:cNvPr>
          <p:cNvSpPr/>
          <p:nvPr/>
        </p:nvSpPr>
        <p:spPr>
          <a:xfrm>
            <a:off x="0" y="0"/>
            <a:ext cx="12192000"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4" name="Picture 13" descr="A picture containing red, keyboard&#10;&#10;Description automatically generated">
            <a:extLst>
              <a:ext uri="{FF2B5EF4-FFF2-40B4-BE49-F238E27FC236}">
                <a16:creationId xmlns:a16="http://schemas.microsoft.com/office/drawing/2014/main" id="{00BEDB3F-B3A3-7265-0CCC-15FBA0C038A2}"/>
              </a:ext>
            </a:extLst>
          </p:cNvPr>
          <p:cNvPicPr>
            <a:picLocks noChangeAspect="1"/>
          </p:cNvPicPr>
          <p:nvPr/>
        </p:nvPicPr>
        <p:blipFill>
          <a:blip r:embed="rId2"/>
          <a:stretch>
            <a:fillRect/>
          </a:stretch>
        </p:blipFill>
        <p:spPr>
          <a:xfrm>
            <a:off x="-6473695" y="-757157"/>
            <a:ext cx="12569695" cy="8372314"/>
          </a:xfrm>
          <a:prstGeom prst="rect">
            <a:avLst/>
          </a:prstGeom>
        </p:spPr>
      </p:pic>
      <p:pic>
        <p:nvPicPr>
          <p:cNvPr id="2" name="Picture 1" descr="Background pattern&#10;&#10;Description automatically generated">
            <a:extLst>
              <a:ext uri="{FF2B5EF4-FFF2-40B4-BE49-F238E27FC236}">
                <a16:creationId xmlns:a16="http://schemas.microsoft.com/office/drawing/2014/main" id="{A3705E70-A424-99D8-9EC2-80580AD7F0D2}"/>
              </a:ext>
            </a:extLst>
          </p:cNvPr>
          <p:cNvPicPr>
            <a:picLocks noChangeAspect="1"/>
          </p:cNvPicPr>
          <p:nvPr/>
        </p:nvPicPr>
        <p:blipFill>
          <a:blip r:embed="rId3"/>
          <a:stretch>
            <a:fillRect/>
          </a:stretch>
        </p:blipFill>
        <p:spPr>
          <a:xfrm>
            <a:off x="-3291414" y="-2177492"/>
            <a:ext cx="18774828" cy="11212984"/>
          </a:xfrm>
          <a:prstGeom prst="rect">
            <a:avLst/>
          </a:prstGeom>
        </p:spPr>
      </p:pic>
      <p:pic>
        <p:nvPicPr>
          <p:cNvPr id="11" name="Picture 10" descr="A picture containing hanger, cookie cutter, kitchenware, lamp&#10;&#10;Description automatically generated">
            <a:extLst>
              <a:ext uri="{FF2B5EF4-FFF2-40B4-BE49-F238E27FC236}">
                <a16:creationId xmlns:a16="http://schemas.microsoft.com/office/drawing/2014/main" id="{C56549F9-F55A-AEB5-1B35-990DC8A9EF36}"/>
              </a:ext>
            </a:extLst>
          </p:cNvPr>
          <p:cNvPicPr>
            <a:picLocks noChangeAspect="1"/>
          </p:cNvPicPr>
          <p:nvPr/>
        </p:nvPicPr>
        <p:blipFill>
          <a:blip r:embed="rId4"/>
          <a:stretch>
            <a:fillRect/>
          </a:stretch>
        </p:blipFill>
        <p:spPr>
          <a:xfrm>
            <a:off x="324894" y="1490316"/>
            <a:ext cx="5440906" cy="4315969"/>
          </a:xfrm>
          <a:prstGeom prst="rect">
            <a:avLst/>
          </a:prstGeom>
        </p:spPr>
      </p:pic>
      <p:sp>
        <p:nvSpPr>
          <p:cNvPr id="8" name="Title 1">
            <a:extLst>
              <a:ext uri="{FF2B5EF4-FFF2-40B4-BE49-F238E27FC236}">
                <a16:creationId xmlns:a16="http://schemas.microsoft.com/office/drawing/2014/main" id="{613DC3B0-2986-FDA6-82AE-A42AED49D2B6}"/>
              </a:ext>
            </a:extLst>
          </p:cNvPr>
          <p:cNvSpPr>
            <a:spLocks noGrp="1"/>
          </p:cNvSpPr>
          <p:nvPr>
            <p:ph type="title"/>
          </p:nvPr>
        </p:nvSpPr>
        <p:spPr>
          <a:xfrm>
            <a:off x="6383626" y="2581071"/>
            <a:ext cx="5483480" cy="2284413"/>
          </a:xfrm>
        </p:spPr>
        <p:txBody>
          <a:bodyPr>
            <a:normAutofit fontScale="90000"/>
          </a:bodyPr>
          <a:lstStyle/>
          <a:p>
            <a:pPr>
              <a:lnSpc>
                <a:spcPct val="120000"/>
              </a:lnSpc>
            </a:pPr>
            <a:r>
              <a:rPr lang="en-US" sz="2400" b="1" dirty="0" err="1">
                <a:latin typeface="Poppins Light" pitchFamily="2" charset="77"/>
                <a:cs typeface="Poppins Light" pitchFamily="2" charset="77"/>
              </a:rPr>
              <a:t>Susipa</a:t>
            </a:r>
            <a:r>
              <a:rPr lang="lt-LT" sz="2400" b="1" dirty="0">
                <a:latin typeface="Poppins Light" pitchFamily="2" charset="77"/>
                <a:cs typeface="Poppins Light" pitchFamily="2" charset="77"/>
              </a:rPr>
              <a:t>žinkime</a:t>
            </a:r>
            <a:br>
              <a:rPr lang="lt-LT" sz="2400" b="1" dirty="0">
                <a:latin typeface="Poppins Light" pitchFamily="2" charset="77"/>
                <a:cs typeface="Poppins Light" pitchFamily="2" charset="77"/>
              </a:rPr>
            </a:br>
            <a:r>
              <a:rPr lang="lt-LT" sz="2400" b="1" dirty="0">
                <a:latin typeface="Poppins Light" pitchFamily="2" charset="77"/>
                <a:cs typeface="Poppins Light" pitchFamily="2" charset="77"/>
              </a:rPr>
              <a:t>Lina Nosevič atstovauja </a:t>
            </a:r>
            <a:br>
              <a:rPr lang="lt-LT" sz="2400" b="1" dirty="0">
                <a:latin typeface="Poppins Light" pitchFamily="2" charset="77"/>
                <a:cs typeface="Poppins Light" pitchFamily="2" charset="77"/>
              </a:rPr>
            </a:br>
            <a:br>
              <a:rPr lang="en-US" sz="2400" dirty="0">
                <a:latin typeface="Poppins Light" pitchFamily="2" charset="77"/>
                <a:cs typeface="Poppins Light" pitchFamily="2" charset="77"/>
              </a:rPr>
            </a:br>
            <a:r>
              <a:rPr lang="lt-LT" sz="2400" dirty="0">
                <a:latin typeface="Poppins Light" pitchFamily="2" charset="77"/>
                <a:cs typeface="Poppins Light" pitchFamily="2" charset="77"/>
              </a:rPr>
              <a:t>PLACER.LT- vienintelė erdvių ir pramogų platforma Lietuvoje, kuri apjungia Lietuvos erdves ir pramogas įvairiuose Lietuvos miestuose</a:t>
            </a:r>
            <a:br>
              <a:rPr lang="en-US" sz="2400" dirty="0">
                <a:latin typeface="Poppins Light" pitchFamily="2" charset="77"/>
                <a:cs typeface="Poppins Light" pitchFamily="2" charset="77"/>
              </a:rPr>
            </a:br>
            <a:br>
              <a:rPr lang="en-US" sz="2400" dirty="0">
                <a:latin typeface="Poppins Light" pitchFamily="2" charset="77"/>
                <a:cs typeface="Poppins Light" pitchFamily="2" charset="77"/>
              </a:rPr>
            </a:br>
            <a:r>
              <a:rPr lang="en-US" sz="2400" dirty="0" err="1">
                <a:latin typeface="Poppins Light" pitchFamily="2" charset="77"/>
                <a:cs typeface="Poppins Light" pitchFamily="2" charset="77"/>
              </a:rPr>
              <a:t>Sveikatinimo</a:t>
            </a:r>
            <a:r>
              <a:rPr lang="en-US" sz="2400" dirty="0">
                <a:latin typeface="Poppins Light" pitchFamily="2" charset="77"/>
                <a:cs typeface="Poppins Light" pitchFamily="2" charset="77"/>
              </a:rPr>
              <a:t> </a:t>
            </a:r>
            <a:r>
              <a:rPr lang="en-US" sz="2400" dirty="0" err="1">
                <a:latin typeface="Poppins Light" pitchFamily="2" charset="77"/>
                <a:cs typeface="Poppins Light" pitchFamily="2" charset="77"/>
              </a:rPr>
              <a:t>projekt</a:t>
            </a:r>
            <a:r>
              <a:rPr lang="lt-LT" sz="2400" dirty="0">
                <a:latin typeface="Poppins Light" pitchFamily="2" charset="77"/>
                <a:cs typeface="Poppins Light" pitchFamily="2" charset="77"/>
              </a:rPr>
              <a:t>ai bei mokymai </a:t>
            </a:r>
            <a:br>
              <a:rPr lang="lt-LT" sz="2400" dirty="0">
                <a:latin typeface="Poppins Light" pitchFamily="2" charset="77"/>
                <a:cs typeface="Poppins Light" pitchFamily="2" charset="77"/>
              </a:rPr>
            </a:br>
            <a:br>
              <a:rPr lang="lt-LT" sz="2400" dirty="0">
                <a:latin typeface="Poppins Light" pitchFamily="2" charset="77"/>
                <a:cs typeface="Poppins Light" pitchFamily="2" charset="77"/>
              </a:rPr>
            </a:br>
            <a:r>
              <a:rPr lang="lt-LT" sz="2400" dirty="0">
                <a:latin typeface="Poppins Light" pitchFamily="2" charset="77"/>
                <a:cs typeface="Poppins Light" pitchFamily="2" charset="77"/>
              </a:rPr>
              <a:t>Nacionalinė sanatorijų ir reabilitacijos įstaigų asociacija</a:t>
            </a:r>
            <a:br>
              <a:rPr lang="lt-LT" sz="2400" dirty="0">
                <a:latin typeface="Poppins Light" pitchFamily="2" charset="77"/>
                <a:cs typeface="Poppins Light" pitchFamily="2" charset="77"/>
              </a:rPr>
            </a:br>
            <a:br>
              <a:rPr lang="lt-LT" sz="2400" dirty="0">
                <a:latin typeface="Poppins Light" pitchFamily="2" charset="77"/>
                <a:cs typeface="Poppins Light" pitchFamily="2" charset="77"/>
              </a:rPr>
            </a:br>
            <a:br>
              <a:rPr lang="en-US" sz="2400" dirty="0">
                <a:latin typeface="Poppins Light" pitchFamily="2" charset="77"/>
                <a:cs typeface="Poppins Light" pitchFamily="2" charset="77"/>
              </a:rPr>
            </a:br>
            <a:br>
              <a:rPr lang="en-US" sz="2400" dirty="0">
                <a:latin typeface="Poppins Light" pitchFamily="2" charset="77"/>
                <a:cs typeface="Poppins Light" pitchFamily="2" charset="77"/>
              </a:rPr>
            </a:br>
            <a:endParaRPr lang="lt-LT" sz="2400" dirty="0">
              <a:solidFill>
                <a:srgbClr val="37291D"/>
              </a:solidFill>
              <a:latin typeface="Poppins Light" pitchFamily="2" charset="77"/>
              <a:cs typeface="Poppins Light" pitchFamily="2" charset="77"/>
            </a:endParaRPr>
          </a:p>
        </p:txBody>
      </p:sp>
      <p:sp>
        <p:nvSpPr>
          <p:cNvPr id="9" name="Oval 8">
            <a:extLst>
              <a:ext uri="{FF2B5EF4-FFF2-40B4-BE49-F238E27FC236}">
                <a16:creationId xmlns:a16="http://schemas.microsoft.com/office/drawing/2014/main" id="{C606D30E-8603-3922-2BBF-5D9EF3B01F77}"/>
              </a:ext>
            </a:extLst>
          </p:cNvPr>
          <p:cNvSpPr/>
          <p:nvPr/>
        </p:nvSpPr>
        <p:spPr>
          <a:xfrm>
            <a:off x="6164771" y="1836986"/>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Title 1">
            <a:extLst>
              <a:ext uri="{FF2B5EF4-FFF2-40B4-BE49-F238E27FC236}">
                <a16:creationId xmlns:a16="http://schemas.microsoft.com/office/drawing/2014/main" id="{C4FAA28B-1A03-1386-500E-8DE320A30B13}"/>
              </a:ext>
            </a:extLst>
          </p:cNvPr>
          <p:cNvSpPr txBox="1">
            <a:spLocks/>
          </p:cNvSpPr>
          <p:nvPr/>
        </p:nvSpPr>
        <p:spPr>
          <a:xfrm>
            <a:off x="165100" y="3087742"/>
            <a:ext cx="5765800" cy="682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sz="3600" b="1" dirty="0" err="1">
                <a:solidFill>
                  <a:schemeClr val="bg1"/>
                </a:solidFill>
                <a:latin typeface="Poppins SemiBold" pitchFamily="2" charset="77"/>
                <a:cs typeface="Poppins SemiBold" pitchFamily="2" charset="77"/>
              </a:rPr>
              <a:t>www.placer.lt</a:t>
            </a:r>
            <a:endParaRPr lang="lt-LT" sz="3600" b="1" dirty="0">
              <a:solidFill>
                <a:schemeClr val="bg1"/>
              </a:solidFill>
              <a:latin typeface="Poppins SemiBold" pitchFamily="2" charset="77"/>
              <a:cs typeface="Poppins SemiBold" pitchFamily="2" charset="77"/>
            </a:endParaRPr>
          </a:p>
        </p:txBody>
      </p:sp>
      <p:sp>
        <p:nvSpPr>
          <p:cNvPr id="3" name="Oval 2">
            <a:extLst>
              <a:ext uri="{FF2B5EF4-FFF2-40B4-BE49-F238E27FC236}">
                <a16:creationId xmlns:a16="http://schemas.microsoft.com/office/drawing/2014/main" id="{2691D566-C099-A663-D6CA-91972067D61C}"/>
              </a:ext>
            </a:extLst>
          </p:cNvPr>
          <p:cNvSpPr/>
          <p:nvPr/>
        </p:nvSpPr>
        <p:spPr>
          <a:xfrm>
            <a:off x="6192844" y="4644406"/>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 name="Oval 3">
            <a:extLst>
              <a:ext uri="{FF2B5EF4-FFF2-40B4-BE49-F238E27FC236}">
                <a16:creationId xmlns:a16="http://schemas.microsoft.com/office/drawing/2014/main" id="{1698D91F-5A33-9239-5275-E4049BE9AFF0}"/>
              </a:ext>
            </a:extLst>
          </p:cNvPr>
          <p:cNvSpPr/>
          <p:nvPr/>
        </p:nvSpPr>
        <p:spPr>
          <a:xfrm>
            <a:off x="6153286" y="3819340"/>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7" name="Picture 6">
            <a:extLst>
              <a:ext uri="{FF2B5EF4-FFF2-40B4-BE49-F238E27FC236}">
                <a16:creationId xmlns:a16="http://schemas.microsoft.com/office/drawing/2014/main" id="{F3F8075F-4021-9A2D-91F1-D3D9B2D04692}"/>
              </a:ext>
            </a:extLst>
          </p:cNvPr>
          <p:cNvPicPr>
            <a:picLocks noChangeAspect="1"/>
          </p:cNvPicPr>
          <p:nvPr/>
        </p:nvPicPr>
        <p:blipFill>
          <a:blip r:embed="rId5"/>
          <a:stretch>
            <a:fillRect/>
          </a:stretch>
        </p:blipFill>
        <p:spPr>
          <a:xfrm>
            <a:off x="9734550" y="176341"/>
            <a:ext cx="2282959" cy="824428"/>
          </a:xfrm>
          <a:prstGeom prst="rect">
            <a:avLst/>
          </a:prstGeom>
        </p:spPr>
      </p:pic>
    </p:spTree>
    <p:extLst>
      <p:ext uri="{BB962C8B-B14F-4D97-AF65-F5344CB8AC3E}">
        <p14:creationId xmlns:p14="http://schemas.microsoft.com/office/powerpoint/2010/main" val="29761488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10;&#10;Description automatically generated">
            <a:extLst>
              <a:ext uri="{FF2B5EF4-FFF2-40B4-BE49-F238E27FC236}">
                <a16:creationId xmlns:a16="http://schemas.microsoft.com/office/drawing/2014/main" id="{52B2AF49-5CF7-6EAA-D5C6-424CBC27F3E7}"/>
              </a:ext>
            </a:extLst>
          </p:cNvPr>
          <p:cNvPicPr>
            <a:picLocks noChangeAspect="1"/>
          </p:cNvPicPr>
          <p:nvPr/>
        </p:nvPicPr>
        <p:blipFill>
          <a:blip r:embed="rId3"/>
          <a:stretch>
            <a:fillRect/>
          </a:stretch>
        </p:blipFill>
        <p:spPr>
          <a:xfrm>
            <a:off x="-13652978" y="-98861"/>
            <a:ext cx="12420601" cy="7099274"/>
          </a:xfrm>
          <a:prstGeom prst="rect">
            <a:avLst/>
          </a:prstGeom>
        </p:spPr>
      </p:pic>
      <p:sp>
        <p:nvSpPr>
          <p:cNvPr id="4" name="Rectangle 3">
            <a:extLst>
              <a:ext uri="{FF2B5EF4-FFF2-40B4-BE49-F238E27FC236}">
                <a16:creationId xmlns:a16="http://schemas.microsoft.com/office/drawing/2014/main" id="{27B146BD-2411-AC52-59F7-26FA20D84FC5}"/>
              </a:ext>
            </a:extLst>
          </p:cNvPr>
          <p:cNvSpPr/>
          <p:nvPr/>
        </p:nvSpPr>
        <p:spPr>
          <a:xfrm>
            <a:off x="-13576777" y="505"/>
            <a:ext cx="12344400" cy="6856990"/>
          </a:xfrm>
          <a:prstGeom prst="rect">
            <a:avLst/>
          </a:prstGeom>
          <a:solidFill>
            <a:srgbClr val="FFFBF0">
              <a:alpha val="29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extBox 5">
            <a:extLst>
              <a:ext uri="{FF2B5EF4-FFF2-40B4-BE49-F238E27FC236}">
                <a16:creationId xmlns:a16="http://schemas.microsoft.com/office/drawing/2014/main" id="{CB6CDD74-D87C-C98A-05F9-7EC58997E811}"/>
              </a:ext>
            </a:extLst>
          </p:cNvPr>
          <p:cNvSpPr txBox="1"/>
          <p:nvPr/>
        </p:nvSpPr>
        <p:spPr>
          <a:xfrm>
            <a:off x="1389017" y="1901776"/>
            <a:ext cx="1754233" cy="658642"/>
          </a:xfrm>
          <a:prstGeom prst="rect">
            <a:avLst/>
          </a:prstGeom>
          <a:noFill/>
        </p:spPr>
        <p:txBody>
          <a:bodyPr wrap="square" rtlCol="0">
            <a:spAutoFit/>
          </a:bodyPr>
          <a:lstStyle/>
          <a:p>
            <a:pPr>
              <a:lnSpc>
                <a:spcPct val="120000"/>
              </a:lnSpc>
            </a:pPr>
            <a:r>
              <a:rPr lang="en-GB" sz="3200" b="1" u="none" strike="noStrike" dirty="0" err="1">
                <a:solidFill>
                  <a:schemeClr val="bg1"/>
                </a:solidFill>
                <a:effectLst/>
                <a:latin typeface="Poppins ExtraBold" pitchFamily="2" charset="77"/>
                <a:cs typeface="Poppins ExtraBold" pitchFamily="2" charset="77"/>
              </a:rPr>
              <a:t>Esame</a:t>
            </a:r>
            <a:r>
              <a:rPr lang="en-GB" sz="3200" b="1" dirty="0">
                <a:solidFill>
                  <a:schemeClr val="bg1"/>
                </a:solidFill>
                <a:latin typeface="Poppins ExtraBold" pitchFamily="2" charset="77"/>
                <a:cs typeface="Poppins ExtraBold" pitchFamily="2" charset="77"/>
              </a:rPr>
              <a:t>:</a:t>
            </a:r>
            <a:endParaRPr lang="lt-LT" sz="3200" b="1" dirty="0">
              <a:solidFill>
                <a:schemeClr val="bg1"/>
              </a:solidFill>
              <a:latin typeface="Poppins ExtraBold" pitchFamily="2" charset="77"/>
              <a:cs typeface="Poppins ExtraBold" pitchFamily="2" charset="77"/>
            </a:endParaRPr>
          </a:p>
        </p:txBody>
      </p:sp>
      <p:sp>
        <p:nvSpPr>
          <p:cNvPr id="7" name="TextBox 6">
            <a:extLst>
              <a:ext uri="{FF2B5EF4-FFF2-40B4-BE49-F238E27FC236}">
                <a16:creationId xmlns:a16="http://schemas.microsoft.com/office/drawing/2014/main" id="{4A737819-932F-DBA4-94A3-4E1331C3222B}"/>
              </a:ext>
            </a:extLst>
          </p:cNvPr>
          <p:cNvSpPr txBox="1"/>
          <p:nvPr/>
        </p:nvSpPr>
        <p:spPr>
          <a:xfrm>
            <a:off x="3841993" y="-4686901"/>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Lietuvos konferencijų ir renginių asociacijos (LKRA) </a:t>
            </a:r>
          </a:p>
        </p:txBody>
      </p:sp>
      <p:sp>
        <p:nvSpPr>
          <p:cNvPr id="11" name="TextBox 10">
            <a:extLst>
              <a:ext uri="{FF2B5EF4-FFF2-40B4-BE49-F238E27FC236}">
                <a16:creationId xmlns:a16="http://schemas.microsoft.com/office/drawing/2014/main" id="{6EB8C09E-B45D-9D4C-0940-652BA238E652}"/>
              </a:ext>
            </a:extLst>
          </p:cNvPr>
          <p:cNvSpPr txBox="1"/>
          <p:nvPr/>
        </p:nvSpPr>
        <p:spPr>
          <a:xfrm>
            <a:off x="3841993" y="-2890185"/>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Kaunas </a:t>
            </a:r>
            <a:r>
              <a:rPr lang="lt-LT" sz="3000" u="none" strike="noStrike" dirty="0" err="1">
                <a:solidFill>
                  <a:srgbClr val="2C2D2E"/>
                </a:solidFill>
                <a:effectLst/>
                <a:latin typeface="Poppins" pitchFamily="2" charset="77"/>
                <a:cs typeface="Poppins" pitchFamily="2" charset="77"/>
              </a:rPr>
              <a:t>Startup</a:t>
            </a:r>
            <a:r>
              <a:rPr lang="lt-LT" sz="3000" u="none" strike="noStrike" dirty="0">
                <a:solidFill>
                  <a:srgbClr val="2C2D2E"/>
                </a:solidFill>
                <a:effectLst/>
                <a:latin typeface="Poppins" pitchFamily="2" charset="77"/>
                <a:cs typeface="Poppins" pitchFamily="2" charset="77"/>
              </a:rPr>
              <a:t> </a:t>
            </a:r>
            <a:r>
              <a:rPr lang="lt-LT" sz="3000" u="none" strike="noStrike" dirty="0" err="1">
                <a:solidFill>
                  <a:srgbClr val="2C2D2E"/>
                </a:solidFill>
                <a:effectLst/>
                <a:latin typeface="Poppins" pitchFamily="2" charset="77"/>
                <a:cs typeface="Poppins" pitchFamily="2" charset="77"/>
              </a:rPr>
              <a:t>Accelerator</a:t>
            </a:r>
            <a:r>
              <a:rPr lang="lt-LT" sz="3000" u="none" strike="noStrike" dirty="0">
                <a:solidFill>
                  <a:srgbClr val="2C2D2E"/>
                </a:solidFill>
                <a:effectLst/>
                <a:latin typeface="Poppins" pitchFamily="2" charset="77"/>
                <a:cs typeface="Poppins" pitchFamily="2" charset="77"/>
              </a:rPr>
              <a:t> prizininkai</a:t>
            </a:r>
          </a:p>
        </p:txBody>
      </p:sp>
      <p:sp>
        <p:nvSpPr>
          <p:cNvPr id="13" name="TextBox 12">
            <a:extLst>
              <a:ext uri="{FF2B5EF4-FFF2-40B4-BE49-F238E27FC236}">
                <a16:creationId xmlns:a16="http://schemas.microsoft.com/office/drawing/2014/main" id="{268522E6-6575-401E-3E58-74EA0702E7D1}"/>
              </a:ext>
            </a:extLst>
          </p:cNvPr>
          <p:cNvSpPr txBox="1"/>
          <p:nvPr/>
        </p:nvSpPr>
        <p:spPr>
          <a:xfrm>
            <a:off x="7055374" y="50629"/>
            <a:ext cx="5041376" cy="2677656"/>
          </a:xfrm>
          <a:prstGeom prst="rect">
            <a:avLst/>
          </a:prstGeom>
          <a:noFill/>
        </p:spPr>
        <p:txBody>
          <a:bodyPr wrap="square" rtlCol="0">
            <a:spAutoFit/>
          </a:bodyPr>
          <a:lstStyle/>
          <a:p>
            <a:pPr algn="l"/>
            <a:r>
              <a:rPr lang="lt-LT" sz="2400" b="1" dirty="0">
                <a:solidFill>
                  <a:srgbClr val="BA141C"/>
                </a:solidFill>
                <a:latin typeface="Poppins" panose="00000500000000000000" pitchFamily="2" charset="0"/>
              </a:rPr>
              <a:t>        </a:t>
            </a:r>
            <a:r>
              <a:rPr lang="en-US" sz="2400" b="1">
                <a:solidFill>
                  <a:srgbClr val="BA141C"/>
                </a:solidFill>
                <a:latin typeface="Poppins" panose="00000500000000000000" pitchFamily="2" charset="0"/>
              </a:rPr>
              <a:t>         PLACER</a:t>
            </a:r>
            <a:r>
              <a:rPr lang="en-US" sz="2400" b="1" dirty="0">
                <a:solidFill>
                  <a:srgbClr val="BA141C"/>
                </a:solidFill>
                <a:latin typeface="Poppins" panose="00000500000000000000" pitchFamily="2" charset="0"/>
              </a:rPr>
              <a:t>.LT </a:t>
            </a:r>
            <a:r>
              <a:rPr lang="lt-LT" sz="2400" b="1" dirty="0">
                <a:solidFill>
                  <a:srgbClr val="BA141C"/>
                </a:solidFill>
                <a:latin typeface="Poppins" panose="00000500000000000000" pitchFamily="2" charset="0"/>
              </a:rPr>
              <a:t>FOR YOU</a:t>
            </a:r>
            <a:endParaRPr lang="en-US" sz="2400" b="1" dirty="0">
              <a:solidFill>
                <a:srgbClr val="BA141C"/>
              </a:solidFill>
              <a:latin typeface="Poppins" panose="00000500000000000000" pitchFamily="2" charset="0"/>
            </a:endParaRPr>
          </a:p>
          <a:p>
            <a:pPr algn="l"/>
            <a:endParaRPr lang="lt-LT" sz="2400" dirty="0">
              <a:solidFill>
                <a:srgbClr val="1A1A1A"/>
              </a:solidFill>
              <a:latin typeface="Poppins" panose="00000500000000000000" pitchFamily="2" charset="0"/>
            </a:endParaRPr>
          </a:p>
          <a:p>
            <a:r>
              <a:rPr lang="en-US" sz="2400" b="0" i="0" dirty="0">
                <a:solidFill>
                  <a:srgbClr val="414454"/>
                </a:solidFill>
                <a:effectLst/>
              </a:rPr>
              <a:t>Whether you’re an avid traveler or a talented professional, we’re here to help you make the most of your time in Vilnius.</a:t>
            </a:r>
            <a:endParaRPr lang="en-US" sz="2400" dirty="0">
              <a:solidFill>
                <a:srgbClr val="414454"/>
              </a:solidFill>
            </a:endParaRPr>
          </a:p>
          <a:p>
            <a:r>
              <a:rPr lang="en-US" sz="2400" dirty="0">
                <a:solidFill>
                  <a:srgbClr val="FF0000"/>
                </a:solidFill>
              </a:rPr>
              <a:t>       </a:t>
            </a:r>
            <a:r>
              <a:rPr lang="lt-LT" sz="2400" dirty="0">
                <a:solidFill>
                  <a:srgbClr val="FF0000"/>
                </a:solidFill>
              </a:rPr>
              <a:t>Download an </a:t>
            </a:r>
            <a:r>
              <a:rPr lang="en-US" sz="2400" b="0" i="0" dirty="0">
                <a:solidFill>
                  <a:srgbClr val="FF0000"/>
                </a:solidFill>
                <a:effectLst/>
              </a:rPr>
              <a:t>interactive route</a:t>
            </a:r>
            <a:r>
              <a:rPr lang="en-US" sz="2400" dirty="0">
                <a:solidFill>
                  <a:srgbClr val="FF0000"/>
                </a:solidFill>
              </a:rPr>
              <a:t>!</a:t>
            </a:r>
            <a:endParaRPr lang="lt-LT" sz="2400" b="0" i="0" dirty="0">
              <a:solidFill>
                <a:srgbClr val="FF0000"/>
              </a:solidFill>
              <a:effectLst/>
            </a:endParaRPr>
          </a:p>
        </p:txBody>
      </p:sp>
      <p:pic>
        <p:nvPicPr>
          <p:cNvPr id="5" name="Paveikslėlis 4">
            <a:extLst>
              <a:ext uri="{FF2B5EF4-FFF2-40B4-BE49-F238E27FC236}">
                <a16:creationId xmlns:a16="http://schemas.microsoft.com/office/drawing/2014/main" id="{A538406F-E71C-9C66-BBFA-8689CE0B1A4A}"/>
              </a:ext>
            </a:extLst>
          </p:cNvPr>
          <p:cNvPicPr>
            <a:picLocks noChangeAspect="1"/>
          </p:cNvPicPr>
          <p:nvPr/>
        </p:nvPicPr>
        <p:blipFill>
          <a:blip r:embed="rId4"/>
          <a:stretch>
            <a:fillRect/>
          </a:stretch>
        </p:blipFill>
        <p:spPr>
          <a:xfrm>
            <a:off x="0" y="0"/>
            <a:ext cx="6858000" cy="6879776"/>
          </a:xfrm>
          <a:prstGeom prst="rect">
            <a:avLst/>
          </a:prstGeom>
        </p:spPr>
      </p:pic>
      <p:pic>
        <p:nvPicPr>
          <p:cNvPr id="12" name="Picture 11">
            <a:extLst>
              <a:ext uri="{FF2B5EF4-FFF2-40B4-BE49-F238E27FC236}">
                <a16:creationId xmlns:a16="http://schemas.microsoft.com/office/drawing/2014/main" id="{6D7E4B81-6BC7-5D7E-7883-9E6FD3E39766}"/>
              </a:ext>
            </a:extLst>
          </p:cNvPr>
          <p:cNvPicPr>
            <a:picLocks noChangeAspect="1"/>
          </p:cNvPicPr>
          <p:nvPr/>
        </p:nvPicPr>
        <p:blipFill>
          <a:blip r:embed="rId5"/>
          <a:stretch>
            <a:fillRect/>
          </a:stretch>
        </p:blipFill>
        <p:spPr>
          <a:xfrm>
            <a:off x="7549747" y="3047495"/>
            <a:ext cx="3810000" cy="3810000"/>
          </a:xfrm>
          <a:prstGeom prst="rect">
            <a:avLst/>
          </a:prstGeom>
        </p:spPr>
      </p:pic>
    </p:spTree>
    <p:extLst>
      <p:ext uri="{BB962C8B-B14F-4D97-AF65-F5344CB8AC3E}">
        <p14:creationId xmlns:p14="http://schemas.microsoft.com/office/powerpoint/2010/main" val="35447047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26A0E-18DA-B11C-9440-12D7526CCA37}"/>
            </a:ext>
          </a:extLst>
        </p:cNvPr>
        <p:cNvGrpSpPr/>
        <p:nvPr/>
      </p:nvGrpSpPr>
      <p:grpSpPr>
        <a:xfrm>
          <a:off x="0" y="0"/>
          <a:ext cx="0" cy="0"/>
          <a:chOff x="0" y="0"/>
          <a:chExt cx="0" cy="0"/>
        </a:xfrm>
      </p:grpSpPr>
      <p:pic>
        <p:nvPicPr>
          <p:cNvPr id="3" name="Picture 2" descr="A picture containing building&#10;&#10;Description automatically generated">
            <a:extLst>
              <a:ext uri="{FF2B5EF4-FFF2-40B4-BE49-F238E27FC236}">
                <a16:creationId xmlns:a16="http://schemas.microsoft.com/office/drawing/2014/main" id="{A642CC46-1071-F0D5-B5D9-C8F9F8125E2E}"/>
              </a:ext>
            </a:extLst>
          </p:cNvPr>
          <p:cNvPicPr>
            <a:picLocks noChangeAspect="1"/>
          </p:cNvPicPr>
          <p:nvPr/>
        </p:nvPicPr>
        <p:blipFill>
          <a:blip r:embed="rId3"/>
          <a:stretch>
            <a:fillRect/>
          </a:stretch>
        </p:blipFill>
        <p:spPr>
          <a:xfrm>
            <a:off x="-13652978" y="-98861"/>
            <a:ext cx="12420601" cy="7099274"/>
          </a:xfrm>
          <a:prstGeom prst="rect">
            <a:avLst/>
          </a:prstGeom>
        </p:spPr>
      </p:pic>
      <p:sp>
        <p:nvSpPr>
          <p:cNvPr id="4" name="Rectangle 3">
            <a:extLst>
              <a:ext uri="{FF2B5EF4-FFF2-40B4-BE49-F238E27FC236}">
                <a16:creationId xmlns:a16="http://schemas.microsoft.com/office/drawing/2014/main" id="{334B6499-C396-B35B-AA37-E85D020A85AC}"/>
              </a:ext>
            </a:extLst>
          </p:cNvPr>
          <p:cNvSpPr/>
          <p:nvPr/>
        </p:nvSpPr>
        <p:spPr>
          <a:xfrm>
            <a:off x="-13576777" y="505"/>
            <a:ext cx="12344400" cy="6856990"/>
          </a:xfrm>
          <a:prstGeom prst="rect">
            <a:avLst/>
          </a:prstGeom>
          <a:solidFill>
            <a:srgbClr val="FFFBF0">
              <a:alpha val="29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extBox 6">
            <a:extLst>
              <a:ext uri="{FF2B5EF4-FFF2-40B4-BE49-F238E27FC236}">
                <a16:creationId xmlns:a16="http://schemas.microsoft.com/office/drawing/2014/main" id="{9F437A3D-88D7-921D-C235-F02104410C6D}"/>
              </a:ext>
            </a:extLst>
          </p:cNvPr>
          <p:cNvSpPr txBox="1"/>
          <p:nvPr/>
        </p:nvSpPr>
        <p:spPr>
          <a:xfrm>
            <a:off x="3841993" y="-4686901"/>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Lietuvos konferencijų ir renginių asociacijos (LKRA) </a:t>
            </a:r>
          </a:p>
        </p:txBody>
      </p:sp>
      <p:sp>
        <p:nvSpPr>
          <p:cNvPr id="11" name="TextBox 10">
            <a:extLst>
              <a:ext uri="{FF2B5EF4-FFF2-40B4-BE49-F238E27FC236}">
                <a16:creationId xmlns:a16="http://schemas.microsoft.com/office/drawing/2014/main" id="{873FC3F6-9199-6E58-3AAF-C164F64EA7B2}"/>
              </a:ext>
            </a:extLst>
          </p:cNvPr>
          <p:cNvSpPr txBox="1"/>
          <p:nvPr/>
        </p:nvSpPr>
        <p:spPr>
          <a:xfrm>
            <a:off x="3841993" y="-2890185"/>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Kaunas </a:t>
            </a:r>
            <a:r>
              <a:rPr lang="lt-LT" sz="3000" u="none" strike="noStrike" dirty="0" err="1">
                <a:solidFill>
                  <a:srgbClr val="2C2D2E"/>
                </a:solidFill>
                <a:effectLst/>
                <a:latin typeface="Poppins" pitchFamily="2" charset="77"/>
                <a:cs typeface="Poppins" pitchFamily="2" charset="77"/>
              </a:rPr>
              <a:t>Startup</a:t>
            </a:r>
            <a:r>
              <a:rPr lang="lt-LT" sz="3000" u="none" strike="noStrike" dirty="0">
                <a:solidFill>
                  <a:srgbClr val="2C2D2E"/>
                </a:solidFill>
                <a:effectLst/>
                <a:latin typeface="Poppins" pitchFamily="2" charset="77"/>
                <a:cs typeface="Poppins" pitchFamily="2" charset="77"/>
              </a:rPr>
              <a:t> </a:t>
            </a:r>
            <a:r>
              <a:rPr lang="lt-LT" sz="3000" u="none" strike="noStrike" dirty="0" err="1">
                <a:solidFill>
                  <a:srgbClr val="2C2D2E"/>
                </a:solidFill>
                <a:effectLst/>
                <a:latin typeface="Poppins" pitchFamily="2" charset="77"/>
                <a:cs typeface="Poppins" pitchFamily="2" charset="77"/>
              </a:rPr>
              <a:t>Accelerator</a:t>
            </a:r>
            <a:r>
              <a:rPr lang="lt-LT" sz="3000" u="none" strike="noStrike" dirty="0">
                <a:solidFill>
                  <a:srgbClr val="2C2D2E"/>
                </a:solidFill>
                <a:effectLst/>
                <a:latin typeface="Poppins" pitchFamily="2" charset="77"/>
                <a:cs typeface="Poppins" pitchFamily="2" charset="77"/>
              </a:rPr>
              <a:t> prizininkai</a:t>
            </a:r>
          </a:p>
        </p:txBody>
      </p:sp>
      <p:pic>
        <p:nvPicPr>
          <p:cNvPr id="8" name="Picture 7">
            <a:extLst>
              <a:ext uri="{FF2B5EF4-FFF2-40B4-BE49-F238E27FC236}">
                <a16:creationId xmlns:a16="http://schemas.microsoft.com/office/drawing/2014/main" id="{15B116F1-4B2F-EA39-2650-09CC17055F5E}"/>
              </a:ext>
            </a:extLst>
          </p:cNvPr>
          <p:cNvPicPr>
            <a:picLocks noChangeAspect="1"/>
          </p:cNvPicPr>
          <p:nvPr/>
        </p:nvPicPr>
        <p:blipFill>
          <a:blip r:embed="rId4"/>
          <a:stretch>
            <a:fillRect/>
          </a:stretch>
        </p:blipFill>
        <p:spPr>
          <a:xfrm>
            <a:off x="1543050" y="1160"/>
            <a:ext cx="9175958" cy="6808433"/>
          </a:xfrm>
          <a:prstGeom prst="rect">
            <a:avLst/>
          </a:prstGeom>
        </p:spPr>
      </p:pic>
    </p:spTree>
    <p:extLst>
      <p:ext uri="{BB962C8B-B14F-4D97-AF65-F5344CB8AC3E}">
        <p14:creationId xmlns:p14="http://schemas.microsoft.com/office/powerpoint/2010/main" val="361586293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6CFA14-DB92-20DC-0ADE-C46D89871420}"/>
              </a:ext>
            </a:extLst>
          </p:cNvPr>
          <p:cNvSpPr/>
          <p:nvPr/>
        </p:nvSpPr>
        <p:spPr>
          <a:xfrm>
            <a:off x="0" y="0"/>
            <a:ext cx="12192000"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3" name="Picture 12" descr="A person sitting at a piano&#10;&#10;Description automatically generated with low confidence">
            <a:extLst>
              <a:ext uri="{FF2B5EF4-FFF2-40B4-BE49-F238E27FC236}">
                <a16:creationId xmlns:a16="http://schemas.microsoft.com/office/drawing/2014/main" id="{6C1436FB-7FA1-1A4E-654C-6E5DB221BED9}"/>
              </a:ext>
            </a:extLst>
          </p:cNvPr>
          <p:cNvPicPr>
            <a:picLocks noChangeAspect="1"/>
          </p:cNvPicPr>
          <p:nvPr/>
        </p:nvPicPr>
        <p:blipFill>
          <a:blip r:embed="rId2"/>
          <a:stretch>
            <a:fillRect/>
          </a:stretch>
        </p:blipFill>
        <p:spPr>
          <a:xfrm>
            <a:off x="-21552414" y="-3597827"/>
            <a:ext cx="33744414" cy="11212984"/>
          </a:xfrm>
          <a:prstGeom prst="rect">
            <a:avLst/>
          </a:prstGeom>
        </p:spPr>
      </p:pic>
      <p:pic>
        <p:nvPicPr>
          <p:cNvPr id="19" name="Picture 18" descr="Background pattern&#10;&#10;Description automatically generated">
            <a:extLst>
              <a:ext uri="{FF2B5EF4-FFF2-40B4-BE49-F238E27FC236}">
                <a16:creationId xmlns:a16="http://schemas.microsoft.com/office/drawing/2014/main" id="{3602B6E0-F8F1-2F90-DCF7-5E17AD1807AA}"/>
              </a:ext>
            </a:extLst>
          </p:cNvPr>
          <p:cNvPicPr>
            <a:picLocks noChangeAspect="1"/>
          </p:cNvPicPr>
          <p:nvPr/>
        </p:nvPicPr>
        <p:blipFill>
          <a:blip r:embed="rId3">
            <a:alphaModFix amt="53000"/>
          </a:blip>
          <a:stretch>
            <a:fillRect/>
          </a:stretch>
        </p:blipFill>
        <p:spPr>
          <a:xfrm>
            <a:off x="-3291414" y="-696929"/>
            <a:ext cx="18774828" cy="11212984"/>
          </a:xfrm>
          <a:prstGeom prst="rect">
            <a:avLst/>
          </a:prstGeom>
        </p:spPr>
      </p:pic>
      <p:sp>
        <p:nvSpPr>
          <p:cNvPr id="9" name="Oval 8">
            <a:extLst>
              <a:ext uri="{FF2B5EF4-FFF2-40B4-BE49-F238E27FC236}">
                <a16:creationId xmlns:a16="http://schemas.microsoft.com/office/drawing/2014/main" id="{C606D30E-8603-3922-2BBF-5D9EF3B01F77}"/>
              </a:ext>
            </a:extLst>
          </p:cNvPr>
          <p:cNvSpPr/>
          <p:nvPr/>
        </p:nvSpPr>
        <p:spPr>
          <a:xfrm>
            <a:off x="3119246" y="3259832"/>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Title 1">
            <a:extLst>
              <a:ext uri="{FF2B5EF4-FFF2-40B4-BE49-F238E27FC236}">
                <a16:creationId xmlns:a16="http://schemas.microsoft.com/office/drawing/2014/main" id="{FE25722D-9232-C9D1-4039-CC376567D62F}"/>
              </a:ext>
            </a:extLst>
          </p:cNvPr>
          <p:cNvSpPr txBox="1">
            <a:spLocks/>
          </p:cNvSpPr>
          <p:nvPr/>
        </p:nvSpPr>
        <p:spPr>
          <a:xfrm>
            <a:off x="3002755" y="621755"/>
            <a:ext cx="8485095" cy="27122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lt-LT" sz="2800" b="1" dirty="0">
                <a:solidFill>
                  <a:schemeClr val="bg1"/>
                </a:solidFill>
                <a:latin typeface="Poppins SemiBold" pitchFamily="2" charset="77"/>
                <a:cs typeface="Poppins SemiBold" pitchFamily="2" charset="77"/>
              </a:rPr>
              <a:t>Įrankis skirtas klientams atrasti erdves ir pramogas visoje Lietuvoje,  jas užsisakyti vienu mygtuko paspaudimu.</a:t>
            </a:r>
          </a:p>
        </p:txBody>
      </p:sp>
      <p:grpSp>
        <p:nvGrpSpPr>
          <p:cNvPr id="22" name="Group 21">
            <a:extLst>
              <a:ext uri="{FF2B5EF4-FFF2-40B4-BE49-F238E27FC236}">
                <a16:creationId xmlns:a16="http://schemas.microsoft.com/office/drawing/2014/main" id="{845EDE90-C541-7C5F-91A9-962F6B2DC570}"/>
              </a:ext>
            </a:extLst>
          </p:cNvPr>
          <p:cNvGrpSpPr/>
          <p:nvPr/>
        </p:nvGrpSpPr>
        <p:grpSpPr>
          <a:xfrm>
            <a:off x="5803745" y="3722624"/>
            <a:ext cx="2712284" cy="2712284"/>
            <a:chOff x="5543279" y="4033734"/>
            <a:chExt cx="2880000" cy="2880000"/>
          </a:xfrm>
        </p:grpSpPr>
        <p:sp>
          <p:nvSpPr>
            <p:cNvPr id="17" name="Oval 16">
              <a:extLst>
                <a:ext uri="{FF2B5EF4-FFF2-40B4-BE49-F238E27FC236}">
                  <a16:creationId xmlns:a16="http://schemas.microsoft.com/office/drawing/2014/main" id="{75633825-8A75-DD90-E3EA-A5DDF7DEA303}"/>
                </a:ext>
              </a:extLst>
            </p:cNvPr>
            <p:cNvSpPr>
              <a:spLocks noChangeAspect="1"/>
            </p:cNvSpPr>
            <p:nvPr/>
          </p:nvSpPr>
          <p:spPr>
            <a:xfrm>
              <a:off x="5543279" y="4033734"/>
              <a:ext cx="2880000" cy="2880000"/>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0" name="Picture 9" descr="A room with a table and chairs&#10;&#10;Description automatically generated with low confidence">
              <a:extLst>
                <a:ext uri="{FF2B5EF4-FFF2-40B4-BE49-F238E27FC236}">
                  <a16:creationId xmlns:a16="http://schemas.microsoft.com/office/drawing/2014/main" id="{AB008652-B12E-B523-1B02-2364C8197DC4}"/>
                </a:ext>
              </a:extLst>
            </p:cNvPr>
            <p:cNvPicPr>
              <a:picLocks noChangeAspect="1"/>
            </p:cNvPicPr>
            <p:nvPr/>
          </p:nvPicPr>
          <p:blipFill>
            <a:blip r:embed="rId4"/>
            <a:stretch>
              <a:fillRect/>
            </a:stretch>
          </p:blipFill>
          <p:spPr>
            <a:xfrm>
              <a:off x="5723279" y="4213734"/>
              <a:ext cx="2520000" cy="2520000"/>
            </a:xfrm>
            <a:prstGeom prst="rect">
              <a:avLst/>
            </a:prstGeom>
          </p:spPr>
        </p:pic>
      </p:grpSp>
      <p:grpSp>
        <p:nvGrpSpPr>
          <p:cNvPr id="21" name="Group 20">
            <a:extLst>
              <a:ext uri="{FF2B5EF4-FFF2-40B4-BE49-F238E27FC236}">
                <a16:creationId xmlns:a16="http://schemas.microsoft.com/office/drawing/2014/main" id="{5608FFBD-2146-4538-189D-EADBD3CC37D9}"/>
              </a:ext>
            </a:extLst>
          </p:cNvPr>
          <p:cNvGrpSpPr/>
          <p:nvPr/>
        </p:nvGrpSpPr>
        <p:grpSpPr>
          <a:xfrm>
            <a:off x="8945084" y="3722624"/>
            <a:ext cx="2712284" cy="2712284"/>
            <a:chOff x="8777368" y="4033734"/>
            <a:chExt cx="2880000" cy="2880000"/>
          </a:xfrm>
        </p:grpSpPr>
        <p:sp>
          <p:nvSpPr>
            <p:cNvPr id="20" name="Oval 19">
              <a:extLst>
                <a:ext uri="{FF2B5EF4-FFF2-40B4-BE49-F238E27FC236}">
                  <a16:creationId xmlns:a16="http://schemas.microsoft.com/office/drawing/2014/main" id="{BA62D078-165A-B640-DC9A-D40C1CD40B3A}"/>
                </a:ext>
              </a:extLst>
            </p:cNvPr>
            <p:cNvSpPr>
              <a:spLocks noChangeAspect="1"/>
            </p:cNvSpPr>
            <p:nvPr/>
          </p:nvSpPr>
          <p:spPr>
            <a:xfrm>
              <a:off x="8777368" y="4033734"/>
              <a:ext cx="2880000" cy="2880000"/>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4" name="Picture 13" descr="A picture containing indoor, table, dining table, dining room&#10;&#10;Description automatically generated">
              <a:extLst>
                <a:ext uri="{FF2B5EF4-FFF2-40B4-BE49-F238E27FC236}">
                  <a16:creationId xmlns:a16="http://schemas.microsoft.com/office/drawing/2014/main" id="{0D6CBC0D-97FA-38E5-94FD-E7B2FBFB0541}"/>
                </a:ext>
              </a:extLst>
            </p:cNvPr>
            <p:cNvPicPr>
              <a:picLocks noChangeAspect="1"/>
            </p:cNvPicPr>
            <p:nvPr/>
          </p:nvPicPr>
          <p:blipFill>
            <a:blip r:embed="rId5"/>
            <a:stretch>
              <a:fillRect/>
            </a:stretch>
          </p:blipFill>
          <p:spPr>
            <a:xfrm>
              <a:off x="8957368" y="4213734"/>
              <a:ext cx="2520000" cy="2520000"/>
            </a:xfrm>
            <a:prstGeom prst="rect">
              <a:avLst/>
            </a:prstGeom>
          </p:spPr>
        </p:pic>
      </p:grpSp>
      <p:grpSp>
        <p:nvGrpSpPr>
          <p:cNvPr id="23" name="Group 22">
            <a:extLst>
              <a:ext uri="{FF2B5EF4-FFF2-40B4-BE49-F238E27FC236}">
                <a16:creationId xmlns:a16="http://schemas.microsoft.com/office/drawing/2014/main" id="{4D577AEA-F80B-D788-0DB7-99149FD36794}"/>
              </a:ext>
            </a:extLst>
          </p:cNvPr>
          <p:cNvGrpSpPr/>
          <p:nvPr/>
        </p:nvGrpSpPr>
        <p:grpSpPr>
          <a:xfrm>
            <a:off x="2662405" y="3722624"/>
            <a:ext cx="2712284" cy="2712284"/>
            <a:chOff x="2494689" y="4033734"/>
            <a:chExt cx="2880000" cy="2880000"/>
          </a:xfrm>
        </p:grpSpPr>
        <p:sp>
          <p:nvSpPr>
            <p:cNvPr id="18" name="Oval 17">
              <a:extLst>
                <a:ext uri="{FF2B5EF4-FFF2-40B4-BE49-F238E27FC236}">
                  <a16:creationId xmlns:a16="http://schemas.microsoft.com/office/drawing/2014/main" id="{7668091D-318E-D47D-E6A7-7C13A0DBEDB0}"/>
                </a:ext>
              </a:extLst>
            </p:cNvPr>
            <p:cNvSpPr>
              <a:spLocks noChangeAspect="1"/>
            </p:cNvSpPr>
            <p:nvPr/>
          </p:nvSpPr>
          <p:spPr>
            <a:xfrm>
              <a:off x="2494689" y="4033734"/>
              <a:ext cx="2880000" cy="2880000"/>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6" name="Picture 15">
              <a:extLst>
                <a:ext uri="{FF2B5EF4-FFF2-40B4-BE49-F238E27FC236}">
                  <a16:creationId xmlns:a16="http://schemas.microsoft.com/office/drawing/2014/main" id="{276ECF64-5413-5FA8-8759-3C0E66461FB1}"/>
                </a:ext>
              </a:extLst>
            </p:cNvPr>
            <p:cNvPicPr>
              <a:picLocks noChangeAspect="1"/>
            </p:cNvPicPr>
            <p:nvPr/>
          </p:nvPicPr>
          <p:blipFill>
            <a:blip r:embed="rId6"/>
            <a:stretch>
              <a:fillRect/>
            </a:stretch>
          </p:blipFill>
          <p:spPr>
            <a:xfrm>
              <a:off x="2674689" y="4213734"/>
              <a:ext cx="2520000" cy="2520000"/>
            </a:xfrm>
            <a:prstGeom prst="rect">
              <a:avLst/>
            </a:prstGeom>
          </p:spPr>
        </p:pic>
      </p:grpSp>
      <p:sp>
        <p:nvSpPr>
          <p:cNvPr id="42" name="Rectangle 41">
            <a:extLst>
              <a:ext uri="{FF2B5EF4-FFF2-40B4-BE49-F238E27FC236}">
                <a16:creationId xmlns:a16="http://schemas.microsoft.com/office/drawing/2014/main" id="{EFA2D314-F2AD-77BC-E923-848F68318BA4}"/>
              </a:ext>
            </a:extLst>
          </p:cNvPr>
          <p:cNvSpPr/>
          <p:nvPr/>
        </p:nvSpPr>
        <p:spPr>
          <a:xfrm>
            <a:off x="16468399"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43" name="Picture 42" descr="A computer with a video game on the screen&#10;&#10;Description automatically generated with low confidence">
            <a:extLst>
              <a:ext uri="{FF2B5EF4-FFF2-40B4-BE49-F238E27FC236}">
                <a16:creationId xmlns:a16="http://schemas.microsoft.com/office/drawing/2014/main" id="{D9B40889-FBFA-C043-9685-E666A828C97C}"/>
              </a:ext>
            </a:extLst>
          </p:cNvPr>
          <p:cNvPicPr>
            <a:picLocks noChangeAspect="1"/>
          </p:cNvPicPr>
          <p:nvPr/>
        </p:nvPicPr>
        <p:blipFill>
          <a:blip r:embed="rId7"/>
          <a:stretch>
            <a:fillRect/>
          </a:stretch>
        </p:blipFill>
        <p:spPr>
          <a:xfrm>
            <a:off x="14687938" y="-1"/>
            <a:ext cx="10259560" cy="7615157"/>
          </a:xfrm>
          <a:prstGeom prst="rect">
            <a:avLst/>
          </a:prstGeom>
        </p:spPr>
      </p:pic>
      <p:grpSp>
        <p:nvGrpSpPr>
          <p:cNvPr id="44" name="Group 43">
            <a:extLst>
              <a:ext uri="{FF2B5EF4-FFF2-40B4-BE49-F238E27FC236}">
                <a16:creationId xmlns:a16="http://schemas.microsoft.com/office/drawing/2014/main" id="{9C009969-6DB0-FDCA-6B67-E7D5151EA6C9}"/>
              </a:ext>
            </a:extLst>
          </p:cNvPr>
          <p:cNvGrpSpPr/>
          <p:nvPr/>
        </p:nvGrpSpPr>
        <p:grpSpPr>
          <a:xfrm>
            <a:off x="23276157" y="2072858"/>
            <a:ext cx="4974722" cy="2712284"/>
            <a:chOff x="5700714" y="621755"/>
            <a:chExt cx="4974722" cy="2712284"/>
          </a:xfrm>
        </p:grpSpPr>
        <p:sp>
          <p:nvSpPr>
            <p:cNvPr id="45" name="Oval 44">
              <a:extLst>
                <a:ext uri="{FF2B5EF4-FFF2-40B4-BE49-F238E27FC236}">
                  <a16:creationId xmlns:a16="http://schemas.microsoft.com/office/drawing/2014/main" id="{A08BAAF1-2CCC-7E00-E25A-FAD23F19A3BD}"/>
                </a:ext>
              </a:extLst>
            </p:cNvPr>
            <p:cNvSpPr/>
            <p:nvPr/>
          </p:nvSpPr>
          <p:spPr>
            <a:xfrm>
              <a:off x="5817203" y="3141381"/>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6" name="Title 1">
              <a:extLst>
                <a:ext uri="{FF2B5EF4-FFF2-40B4-BE49-F238E27FC236}">
                  <a16:creationId xmlns:a16="http://schemas.microsoft.com/office/drawing/2014/main" id="{7F2A21A9-550D-3852-6FC2-49BBC64B7B5F}"/>
                </a:ext>
              </a:extLst>
            </p:cNvPr>
            <p:cNvSpPr txBox="1">
              <a:spLocks/>
            </p:cNvSpPr>
            <p:nvPr/>
          </p:nvSpPr>
          <p:spPr>
            <a:xfrm>
              <a:off x="5700714" y="621755"/>
              <a:ext cx="4974722" cy="23501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lt-LT" sz="2300" b="1" dirty="0">
                  <a:solidFill>
                    <a:srgbClr val="37291D"/>
                  </a:solidFill>
                  <a:latin typeface="Poppins SemiBold" pitchFamily="2" charset="77"/>
                  <a:cs typeface="Poppins SemiBold" pitchFamily="2" charset="77"/>
                </a:rPr>
                <a:t>Mūsų tikslas -  padėti klientams rasti erdves ir pramogas vienoje platformoje, o erdvių ir pramogų savininkams  padidinti  pardavimus.</a:t>
              </a:r>
            </a:p>
          </p:txBody>
        </p:sp>
      </p:grpSp>
      <p:pic>
        <p:nvPicPr>
          <p:cNvPr id="2" name="Picture 1" descr="Logo&#10;&#10;Description automatically generated">
            <a:extLst>
              <a:ext uri="{FF2B5EF4-FFF2-40B4-BE49-F238E27FC236}">
                <a16:creationId xmlns:a16="http://schemas.microsoft.com/office/drawing/2014/main" id="{7A7A6CCE-BE88-8985-80AC-786E23968CEE}"/>
              </a:ext>
            </a:extLst>
          </p:cNvPr>
          <p:cNvPicPr>
            <a:picLocks noChangeAspect="1"/>
          </p:cNvPicPr>
          <p:nvPr/>
        </p:nvPicPr>
        <p:blipFill>
          <a:blip r:embed="rId8"/>
          <a:stretch>
            <a:fillRect/>
          </a:stretch>
        </p:blipFill>
        <p:spPr>
          <a:xfrm>
            <a:off x="26849561" y="523920"/>
            <a:ext cx="1187750" cy="449419"/>
          </a:xfrm>
          <a:prstGeom prst="rect">
            <a:avLst/>
          </a:prstGeom>
        </p:spPr>
      </p:pic>
    </p:spTree>
    <p:extLst>
      <p:ext uri="{BB962C8B-B14F-4D97-AF65-F5344CB8AC3E}">
        <p14:creationId xmlns:p14="http://schemas.microsoft.com/office/powerpoint/2010/main" val="24429827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35F7A-757D-4FC6-C013-CE0779036667}"/>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EED8C515-51B3-9D2D-7B51-79D091418176}"/>
              </a:ext>
            </a:extLst>
          </p:cNvPr>
          <p:cNvSpPr/>
          <p:nvPr/>
        </p:nvSpPr>
        <p:spPr>
          <a:xfrm>
            <a:off x="-1"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2" name="Picture 11" descr="A picture containing building&#10;&#10;Description automatically generated">
            <a:extLst>
              <a:ext uri="{FF2B5EF4-FFF2-40B4-BE49-F238E27FC236}">
                <a16:creationId xmlns:a16="http://schemas.microsoft.com/office/drawing/2014/main" id="{8FE8006C-5E4F-5196-5035-797BAE9CBB7A}"/>
              </a:ext>
            </a:extLst>
          </p:cNvPr>
          <p:cNvPicPr>
            <a:picLocks noChangeAspect="1"/>
          </p:cNvPicPr>
          <p:nvPr/>
        </p:nvPicPr>
        <p:blipFill>
          <a:blip r:embed="rId5"/>
          <a:stretch>
            <a:fillRect/>
          </a:stretch>
        </p:blipFill>
        <p:spPr>
          <a:xfrm>
            <a:off x="0" y="-120638"/>
            <a:ext cx="12420601" cy="7099274"/>
          </a:xfrm>
          <a:prstGeom prst="rect">
            <a:avLst/>
          </a:prstGeom>
        </p:spPr>
      </p:pic>
      <p:sp>
        <p:nvSpPr>
          <p:cNvPr id="3" name="Title 1">
            <a:extLst>
              <a:ext uri="{FF2B5EF4-FFF2-40B4-BE49-F238E27FC236}">
                <a16:creationId xmlns:a16="http://schemas.microsoft.com/office/drawing/2014/main" id="{05C3F830-4A9A-0430-3AE0-82D5C2E2D907}"/>
              </a:ext>
            </a:extLst>
          </p:cNvPr>
          <p:cNvSpPr txBox="1">
            <a:spLocks/>
          </p:cNvSpPr>
          <p:nvPr/>
        </p:nvSpPr>
        <p:spPr>
          <a:xfrm>
            <a:off x="11760782" y="194031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2700" b="1" dirty="0">
                <a:solidFill>
                  <a:srgbClr val="FFFBF0"/>
                </a:solidFill>
                <a:latin typeface="Poppins SemiBold" pitchFamily="2" charset="77"/>
                <a:cs typeface="Poppins SemiBold" pitchFamily="2" charset="77"/>
              </a:rPr>
              <a:t>Kodėl PLACER.LT naudingas klientui,</a:t>
            </a:r>
            <a:br>
              <a:rPr lang="lt-LT" sz="2700" b="1" dirty="0">
                <a:solidFill>
                  <a:srgbClr val="FFFBF0"/>
                </a:solidFill>
                <a:latin typeface="Poppins SemiBold" pitchFamily="2" charset="77"/>
                <a:cs typeface="Poppins SemiBold" pitchFamily="2" charset="77"/>
              </a:rPr>
            </a:br>
            <a:r>
              <a:rPr lang="lt-LT" sz="2700" b="1" dirty="0">
                <a:solidFill>
                  <a:srgbClr val="FFFBF0"/>
                </a:solidFill>
                <a:latin typeface="Poppins SemiBold" pitchFamily="2" charset="77"/>
                <a:cs typeface="Poppins SemiBold" pitchFamily="2" charset="77"/>
              </a:rPr>
              <a:t>kuris ieško erdvių ir pramogų?</a:t>
            </a:r>
          </a:p>
        </p:txBody>
      </p:sp>
      <p:pic>
        <p:nvPicPr>
          <p:cNvPr id="2" name="target_transfer">
            <a:hlinkClick r:id="" action="ppaction://media"/>
            <a:extLst>
              <a:ext uri="{FF2B5EF4-FFF2-40B4-BE49-F238E27FC236}">
                <a16:creationId xmlns:a16="http://schemas.microsoft.com/office/drawing/2014/main" id="{EF9A2C48-AD09-086A-3F75-CEB83E909E2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29987" y="1763951"/>
            <a:ext cx="5585563" cy="3141879"/>
          </a:xfrm>
          <a:prstGeom prst="rect">
            <a:avLst/>
          </a:prstGeom>
        </p:spPr>
      </p:pic>
    </p:spTree>
    <p:extLst>
      <p:ext uri="{BB962C8B-B14F-4D97-AF65-F5344CB8AC3E}">
        <p14:creationId xmlns:p14="http://schemas.microsoft.com/office/powerpoint/2010/main" val="89005018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47269EA-0E57-F1AD-5E79-47AC18594AA5}"/>
              </a:ext>
            </a:extLst>
          </p:cNvPr>
          <p:cNvSpPr/>
          <p:nvPr/>
        </p:nvSpPr>
        <p:spPr>
          <a:xfrm>
            <a:off x="-1"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2" name="Picture 11" descr="A picture containing building&#10;&#10;Description automatically generated">
            <a:extLst>
              <a:ext uri="{FF2B5EF4-FFF2-40B4-BE49-F238E27FC236}">
                <a16:creationId xmlns:a16="http://schemas.microsoft.com/office/drawing/2014/main" id="{C21F9297-ED3E-ACE8-7352-B4A66935BAEB}"/>
              </a:ext>
            </a:extLst>
          </p:cNvPr>
          <p:cNvPicPr>
            <a:picLocks noChangeAspect="1"/>
          </p:cNvPicPr>
          <p:nvPr/>
        </p:nvPicPr>
        <p:blipFill>
          <a:blip r:embed="rId3"/>
          <a:stretch>
            <a:fillRect/>
          </a:stretch>
        </p:blipFill>
        <p:spPr>
          <a:xfrm>
            <a:off x="-76201" y="-98861"/>
            <a:ext cx="12420601" cy="7099274"/>
          </a:xfrm>
          <a:prstGeom prst="rect">
            <a:avLst/>
          </a:prstGeom>
        </p:spPr>
      </p:pic>
      <p:sp>
        <p:nvSpPr>
          <p:cNvPr id="7" name="Rectangle 6">
            <a:extLst>
              <a:ext uri="{FF2B5EF4-FFF2-40B4-BE49-F238E27FC236}">
                <a16:creationId xmlns:a16="http://schemas.microsoft.com/office/drawing/2014/main" id="{1B00BE08-AAA5-33B5-B9A6-2FA87FFC1AA3}"/>
              </a:ext>
            </a:extLst>
          </p:cNvPr>
          <p:cNvSpPr/>
          <p:nvPr/>
        </p:nvSpPr>
        <p:spPr>
          <a:xfrm>
            <a:off x="0" y="505"/>
            <a:ext cx="12344400" cy="6856990"/>
          </a:xfrm>
          <a:prstGeom prst="rect">
            <a:avLst/>
          </a:prstGeom>
          <a:solidFill>
            <a:srgbClr val="FFFBF0">
              <a:alpha val="29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 name="Picture 7" descr="Background pattern&#10;&#10;Description automatically generated">
            <a:extLst>
              <a:ext uri="{FF2B5EF4-FFF2-40B4-BE49-F238E27FC236}">
                <a16:creationId xmlns:a16="http://schemas.microsoft.com/office/drawing/2014/main" id="{AD383155-5766-C9C6-09D5-EAAC9D6FBE54}"/>
              </a:ext>
            </a:extLst>
          </p:cNvPr>
          <p:cNvPicPr>
            <a:picLocks noChangeAspect="1"/>
          </p:cNvPicPr>
          <p:nvPr/>
        </p:nvPicPr>
        <p:blipFill>
          <a:blip r:embed="rId4">
            <a:alphaModFix/>
          </a:blip>
          <a:stretch>
            <a:fillRect/>
          </a:stretch>
        </p:blipFill>
        <p:spPr>
          <a:xfrm>
            <a:off x="-2719914" y="-735029"/>
            <a:ext cx="18774828" cy="11212984"/>
          </a:xfrm>
          <a:prstGeom prst="rect">
            <a:avLst/>
          </a:prstGeom>
        </p:spPr>
      </p:pic>
      <p:sp>
        <p:nvSpPr>
          <p:cNvPr id="3" name="Title 1">
            <a:extLst>
              <a:ext uri="{FF2B5EF4-FFF2-40B4-BE49-F238E27FC236}">
                <a16:creationId xmlns:a16="http://schemas.microsoft.com/office/drawing/2014/main" id="{91368E14-9DED-2A6C-7342-2B9553E008AD}"/>
              </a:ext>
            </a:extLst>
          </p:cNvPr>
          <p:cNvSpPr txBox="1">
            <a:spLocks/>
          </p:cNvSpPr>
          <p:nvPr/>
        </p:nvSpPr>
        <p:spPr>
          <a:xfrm>
            <a:off x="11760782" y="194031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2700" b="1" dirty="0">
                <a:solidFill>
                  <a:srgbClr val="FFFBF0"/>
                </a:solidFill>
                <a:latin typeface="Poppins SemiBold" pitchFamily="2" charset="77"/>
                <a:cs typeface="Poppins SemiBold" pitchFamily="2" charset="77"/>
              </a:rPr>
              <a:t>Kodėl PLACER.LT naudingas klientui,</a:t>
            </a:r>
            <a:br>
              <a:rPr lang="lt-LT" sz="2700" b="1" dirty="0">
                <a:solidFill>
                  <a:srgbClr val="FFFBF0"/>
                </a:solidFill>
                <a:latin typeface="Poppins SemiBold" pitchFamily="2" charset="77"/>
                <a:cs typeface="Poppins SemiBold" pitchFamily="2" charset="77"/>
              </a:rPr>
            </a:br>
            <a:r>
              <a:rPr lang="lt-LT" sz="2700" b="1" dirty="0">
                <a:solidFill>
                  <a:srgbClr val="FFFBF0"/>
                </a:solidFill>
                <a:latin typeface="Poppins SemiBold" pitchFamily="2" charset="77"/>
                <a:cs typeface="Poppins SemiBold" pitchFamily="2" charset="77"/>
              </a:rPr>
              <a:t>kuris ieško erdvių ir pramogų?</a:t>
            </a:r>
          </a:p>
        </p:txBody>
      </p:sp>
      <p:sp>
        <p:nvSpPr>
          <p:cNvPr id="9" name="TextBox 8">
            <a:extLst>
              <a:ext uri="{FF2B5EF4-FFF2-40B4-BE49-F238E27FC236}">
                <a16:creationId xmlns:a16="http://schemas.microsoft.com/office/drawing/2014/main" id="{770D76D0-3DF9-0614-FAB8-101AEEB57E0A}"/>
              </a:ext>
            </a:extLst>
          </p:cNvPr>
          <p:cNvSpPr txBox="1"/>
          <p:nvPr/>
        </p:nvSpPr>
        <p:spPr>
          <a:xfrm>
            <a:off x="3841993" y="15498467"/>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Lietuvos konferencijų ir renginių asociacijos (LKRA) </a:t>
            </a:r>
          </a:p>
        </p:txBody>
      </p:sp>
      <p:sp>
        <p:nvSpPr>
          <p:cNvPr id="2" name="Title 1">
            <a:extLst>
              <a:ext uri="{FF2B5EF4-FFF2-40B4-BE49-F238E27FC236}">
                <a16:creationId xmlns:a16="http://schemas.microsoft.com/office/drawing/2014/main" id="{A8A01872-B51C-1605-3586-59E55BC9FA17}"/>
              </a:ext>
            </a:extLst>
          </p:cNvPr>
          <p:cNvSpPr txBox="1">
            <a:spLocks/>
          </p:cNvSpPr>
          <p:nvPr/>
        </p:nvSpPr>
        <p:spPr>
          <a:xfrm>
            <a:off x="565709" y="695960"/>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3000" b="1" dirty="0">
                <a:solidFill>
                  <a:srgbClr val="37291D"/>
                </a:solidFill>
                <a:latin typeface="Poppins SemiBold" pitchFamily="2" charset="77"/>
                <a:cs typeface="Poppins SemiBold" pitchFamily="2" charset="77"/>
              </a:rPr>
              <a:t>Ko nori ir ko tikisi darbuotojai?</a:t>
            </a:r>
          </a:p>
        </p:txBody>
      </p:sp>
      <p:sp>
        <p:nvSpPr>
          <p:cNvPr id="11" name="TextBox 10">
            <a:extLst>
              <a:ext uri="{FF2B5EF4-FFF2-40B4-BE49-F238E27FC236}">
                <a16:creationId xmlns:a16="http://schemas.microsoft.com/office/drawing/2014/main" id="{2CC979AC-D03E-CD87-EE59-1173811E335A}"/>
              </a:ext>
            </a:extLst>
          </p:cNvPr>
          <p:cNvSpPr txBox="1"/>
          <p:nvPr/>
        </p:nvSpPr>
        <p:spPr>
          <a:xfrm>
            <a:off x="393179" y="2787659"/>
            <a:ext cx="11044647" cy="2469907"/>
          </a:xfrm>
          <a:prstGeom prst="rect">
            <a:avLst/>
          </a:prstGeom>
          <a:noFill/>
        </p:spPr>
        <p:txBody>
          <a:bodyPr wrap="square">
            <a:spAutoFit/>
          </a:bodyPr>
          <a:lstStyle/>
          <a:p>
            <a:pPr algn="just"/>
            <a:r>
              <a:rPr lang="lt-LT" sz="2400" dirty="0">
                <a:solidFill>
                  <a:srgbClr val="000000"/>
                </a:solidFill>
                <a:latin typeface="Poppins" panose="00000500000000000000" pitchFamily="2" charset="0"/>
                <a:cs typeface="Poppins" panose="00000500000000000000" pitchFamily="2" charset="0"/>
              </a:rPr>
              <a:t>A</a:t>
            </a:r>
            <a:r>
              <a:rPr lang="lt-LT" sz="2400" i="0" dirty="0">
                <a:solidFill>
                  <a:srgbClr val="000000"/>
                </a:solidFill>
                <a:effectLst/>
                <a:latin typeface="Poppins" panose="00000500000000000000" pitchFamily="2" charset="0"/>
                <a:cs typeface="Poppins" panose="00000500000000000000" pitchFamily="2" charset="0"/>
              </a:rPr>
              <a:t>tlikta bendrovės „Glassdoor“ apklausa</a:t>
            </a:r>
            <a:r>
              <a:rPr lang="lt-LT" sz="2400" dirty="0">
                <a:latin typeface="Poppins" panose="00000500000000000000" pitchFamily="2" charset="0"/>
                <a:cs typeface="Poppins" panose="00000500000000000000" pitchFamily="2" charset="0"/>
              </a:rPr>
              <a:t> parodė</a:t>
            </a:r>
            <a:r>
              <a:rPr lang="lt-LT" sz="2400" i="0" dirty="0">
                <a:solidFill>
                  <a:srgbClr val="000000"/>
                </a:solidFill>
                <a:effectLst/>
                <a:latin typeface="Poppins" panose="00000500000000000000" pitchFamily="2" charset="0"/>
                <a:cs typeface="Poppins" panose="00000500000000000000" pitchFamily="2" charset="0"/>
              </a:rPr>
              <a:t>, </a:t>
            </a:r>
          </a:p>
          <a:p>
            <a:pPr algn="just"/>
            <a:r>
              <a:rPr lang="lt-LT" sz="2400" i="0" dirty="0">
                <a:solidFill>
                  <a:srgbClr val="000000"/>
                </a:solidFill>
                <a:effectLst/>
                <a:latin typeface="Poppins" panose="00000500000000000000" pitchFamily="2" charset="0"/>
                <a:cs typeface="Poppins" panose="00000500000000000000" pitchFamily="2" charset="0"/>
              </a:rPr>
              <a:t>kad prieš priimdami pasiūlymą dirbti 60 proc. apklaustų darbuotojų peržiūri ir apgalvoja jiems siūlomas </a:t>
            </a:r>
            <a:r>
              <a:rPr lang="lt-LT" sz="2400" i="0" dirty="0">
                <a:solidFill>
                  <a:srgbClr val="FF0000"/>
                </a:solidFill>
                <a:effectLst/>
                <a:latin typeface="Poppins" panose="00000500000000000000" pitchFamily="2" charset="0"/>
                <a:cs typeface="Poppins" panose="00000500000000000000" pitchFamily="2" charset="0"/>
              </a:rPr>
              <a:t>papildomas naudas bei privalumus. </a:t>
            </a:r>
          </a:p>
          <a:p>
            <a:pPr algn="just"/>
            <a:r>
              <a:rPr lang="lt-LT" sz="2400" i="0" dirty="0">
                <a:solidFill>
                  <a:srgbClr val="000000"/>
                </a:solidFill>
                <a:effectLst/>
                <a:latin typeface="Poppins" panose="00000500000000000000" pitchFamily="2" charset="0"/>
                <a:cs typeface="Poppins" panose="00000500000000000000" pitchFamily="2" charset="0"/>
              </a:rPr>
              <a:t>Taip pat net 80 proc. darbuotojų verčiau renkasi papildomas naudas nei didesnį atlyginimą</a:t>
            </a:r>
            <a:r>
              <a:rPr lang="lt-LT" sz="2400" i="0" dirty="0">
                <a:solidFill>
                  <a:srgbClr val="000000"/>
                </a:solidFill>
                <a:effectLst/>
                <a:latin typeface="Segoe UI" panose="020B0502040204020203" pitchFamily="34" charset="0"/>
                <a:cs typeface="Segoe UI" panose="020B0502040204020203" pitchFamily="34" charset="0"/>
              </a:rPr>
              <a:t>. </a:t>
            </a:r>
            <a:endParaRPr lang="lt-LT" sz="2400" dirty="0">
              <a:latin typeface="Segoe UI" panose="020B0502040204020203" pitchFamily="34" charset="0"/>
              <a:cs typeface="Segoe UI" panose="020B0502040204020203" pitchFamily="34" charset="0"/>
            </a:endParaRPr>
          </a:p>
          <a:p>
            <a:r>
              <a:rPr lang="en-US" sz="1050" dirty="0">
                <a:latin typeface="Poppins" panose="00000500000000000000" pitchFamily="2" charset="0"/>
                <a:cs typeface="Poppins" panose="00000500000000000000" pitchFamily="2" charset="0"/>
              </a:rPr>
              <a:t>*</a:t>
            </a:r>
            <a:r>
              <a:rPr lang="lt-LT" sz="1050" dirty="0">
                <a:latin typeface="Poppins" panose="00000500000000000000" pitchFamily="2" charset="0"/>
                <a:cs typeface="Poppins" panose="00000500000000000000" pitchFamily="2" charset="0"/>
              </a:rPr>
              <a:t>šaltinis </a:t>
            </a:r>
            <a:r>
              <a:rPr lang="en-US" sz="1050" dirty="0">
                <a:hlinkClick r:id="rId5"/>
              </a:rPr>
              <a:t>5 Awesome Job Benefits That Attract Quality Candidates (glassdoor.com)</a:t>
            </a:r>
            <a:endParaRPr lang="en-US" sz="1050" dirty="0">
              <a:latin typeface="Poppins" panose="00000500000000000000" pitchFamily="2" charset="0"/>
              <a:cs typeface="Poppins" panose="00000500000000000000" pitchFamily="2" charset="0"/>
            </a:endParaRPr>
          </a:p>
        </p:txBody>
      </p:sp>
      <p:sp>
        <p:nvSpPr>
          <p:cNvPr id="14" name="Oval 13">
            <a:extLst>
              <a:ext uri="{FF2B5EF4-FFF2-40B4-BE49-F238E27FC236}">
                <a16:creationId xmlns:a16="http://schemas.microsoft.com/office/drawing/2014/main" id="{A373E553-6861-5286-8308-4384A4A1A43D}"/>
              </a:ext>
            </a:extLst>
          </p:cNvPr>
          <p:cNvSpPr/>
          <p:nvPr/>
        </p:nvSpPr>
        <p:spPr>
          <a:xfrm>
            <a:off x="2544751" y="1130201"/>
            <a:ext cx="248728" cy="192177"/>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4" name="Picture 3">
            <a:extLst>
              <a:ext uri="{FF2B5EF4-FFF2-40B4-BE49-F238E27FC236}">
                <a16:creationId xmlns:a16="http://schemas.microsoft.com/office/drawing/2014/main" id="{9ED3F830-E4C0-7562-42F2-DDF46D318BC0}"/>
              </a:ext>
            </a:extLst>
          </p:cNvPr>
          <p:cNvPicPr>
            <a:picLocks noChangeAspect="1"/>
          </p:cNvPicPr>
          <p:nvPr/>
        </p:nvPicPr>
        <p:blipFill>
          <a:blip r:embed="rId6"/>
          <a:stretch>
            <a:fillRect/>
          </a:stretch>
        </p:blipFill>
        <p:spPr>
          <a:xfrm>
            <a:off x="9734550" y="176341"/>
            <a:ext cx="2282959" cy="824428"/>
          </a:xfrm>
          <a:prstGeom prst="rect">
            <a:avLst/>
          </a:prstGeom>
        </p:spPr>
      </p:pic>
    </p:spTree>
    <p:extLst>
      <p:ext uri="{BB962C8B-B14F-4D97-AF65-F5344CB8AC3E}">
        <p14:creationId xmlns:p14="http://schemas.microsoft.com/office/powerpoint/2010/main" val="399741901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47269EA-0E57-F1AD-5E79-47AC18594AA5}"/>
              </a:ext>
            </a:extLst>
          </p:cNvPr>
          <p:cNvSpPr/>
          <p:nvPr/>
        </p:nvSpPr>
        <p:spPr>
          <a:xfrm>
            <a:off x="-1"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2" name="Picture 11" descr="A picture containing building&#10;&#10;Description automatically generated">
            <a:extLst>
              <a:ext uri="{FF2B5EF4-FFF2-40B4-BE49-F238E27FC236}">
                <a16:creationId xmlns:a16="http://schemas.microsoft.com/office/drawing/2014/main" id="{C21F9297-ED3E-ACE8-7352-B4A66935BAEB}"/>
              </a:ext>
            </a:extLst>
          </p:cNvPr>
          <p:cNvPicPr>
            <a:picLocks noChangeAspect="1"/>
          </p:cNvPicPr>
          <p:nvPr/>
        </p:nvPicPr>
        <p:blipFill>
          <a:blip r:embed="rId3"/>
          <a:stretch>
            <a:fillRect/>
          </a:stretch>
        </p:blipFill>
        <p:spPr>
          <a:xfrm>
            <a:off x="-76201" y="-98861"/>
            <a:ext cx="12420601" cy="7099274"/>
          </a:xfrm>
          <a:prstGeom prst="rect">
            <a:avLst/>
          </a:prstGeom>
        </p:spPr>
      </p:pic>
      <p:sp>
        <p:nvSpPr>
          <p:cNvPr id="7" name="Rectangle 6">
            <a:extLst>
              <a:ext uri="{FF2B5EF4-FFF2-40B4-BE49-F238E27FC236}">
                <a16:creationId xmlns:a16="http://schemas.microsoft.com/office/drawing/2014/main" id="{1B00BE08-AAA5-33B5-B9A6-2FA87FFC1AA3}"/>
              </a:ext>
            </a:extLst>
          </p:cNvPr>
          <p:cNvSpPr/>
          <p:nvPr/>
        </p:nvSpPr>
        <p:spPr>
          <a:xfrm>
            <a:off x="0" y="505"/>
            <a:ext cx="12192000" cy="6856990"/>
          </a:xfrm>
          <a:prstGeom prst="rect">
            <a:avLst/>
          </a:prstGeom>
          <a:solidFill>
            <a:srgbClr val="FFFBF0">
              <a:alpha val="29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Title 1">
            <a:extLst>
              <a:ext uri="{FF2B5EF4-FFF2-40B4-BE49-F238E27FC236}">
                <a16:creationId xmlns:a16="http://schemas.microsoft.com/office/drawing/2014/main" id="{43B60BCD-2341-8EF8-0037-8D8001B50069}"/>
              </a:ext>
            </a:extLst>
          </p:cNvPr>
          <p:cNvSpPr txBox="1">
            <a:spLocks/>
          </p:cNvSpPr>
          <p:nvPr/>
        </p:nvSpPr>
        <p:spPr>
          <a:xfrm>
            <a:off x="659941" y="1356931"/>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en-US" sz="3000" b="1" dirty="0">
                <a:solidFill>
                  <a:srgbClr val="37291D"/>
                </a:solidFill>
                <a:latin typeface="Poppins SemiBold" pitchFamily="2" charset="77"/>
                <a:cs typeface="Poppins SemiBold" pitchFamily="2" charset="77"/>
              </a:rPr>
              <a:t>T</a:t>
            </a:r>
            <a:r>
              <a:rPr lang="lt-LT" sz="3000" b="1" dirty="0">
                <a:solidFill>
                  <a:srgbClr val="37291D"/>
                </a:solidFill>
                <a:latin typeface="Poppins SemiBold" pitchFamily="2" charset="77"/>
                <a:cs typeface="Poppins SemiBold" pitchFamily="2" charset="77"/>
              </a:rPr>
              <a:t>endencijos</a:t>
            </a:r>
          </a:p>
        </p:txBody>
      </p:sp>
      <p:sp>
        <p:nvSpPr>
          <p:cNvPr id="3" name="Title 1">
            <a:extLst>
              <a:ext uri="{FF2B5EF4-FFF2-40B4-BE49-F238E27FC236}">
                <a16:creationId xmlns:a16="http://schemas.microsoft.com/office/drawing/2014/main" id="{91368E14-9DED-2A6C-7342-2B9553E008AD}"/>
              </a:ext>
            </a:extLst>
          </p:cNvPr>
          <p:cNvSpPr txBox="1">
            <a:spLocks/>
          </p:cNvSpPr>
          <p:nvPr/>
        </p:nvSpPr>
        <p:spPr>
          <a:xfrm>
            <a:off x="11760782" y="194031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2700" b="1" dirty="0">
                <a:solidFill>
                  <a:srgbClr val="FFFBF0"/>
                </a:solidFill>
                <a:latin typeface="Poppins SemiBold" pitchFamily="2" charset="77"/>
                <a:cs typeface="Poppins SemiBold" pitchFamily="2" charset="77"/>
              </a:rPr>
              <a:t>Kodėl PLACER.LT naudingas klientui,</a:t>
            </a:r>
            <a:br>
              <a:rPr lang="lt-LT" sz="2700" b="1" dirty="0">
                <a:solidFill>
                  <a:srgbClr val="FFFBF0"/>
                </a:solidFill>
                <a:latin typeface="Poppins SemiBold" pitchFamily="2" charset="77"/>
                <a:cs typeface="Poppins SemiBold" pitchFamily="2" charset="77"/>
              </a:rPr>
            </a:br>
            <a:r>
              <a:rPr lang="lt-LT" sz="2700" b="1" dirty="0">
                <a:solidFill>
                  <a:srgbClr val="FFFBF0"/>
                </a:solidFill>
                <a:latin typeface="Poppins SemiBold" pitchFamily="2" charset="77"/>
                <a:cs typeface="Poppins SemiBold" pitchFamily="2" charset="77"/>
              </a:rPr>
              <a:t>kuris ieško erdvių ir pramogų?</a:t>
            </a:r>
          </a:p>
        </p:txBody>
      </p:sp>
      <p:sp>
        <p:nvSpPr>
          <p:cNvPr id="13" name="Title 1">
            <a:extLst>
              <a:ext uri="{FF2B5EF4-FFF2-40B4-BE49-F238E27FC236}">
                <a16:creationId xmlns:a16="http://schemas.microsoft.com/office/drawing/2014/main" id="{2D4878BE-3912-504C-C32B-0BCCC2D36AB1}"/>
              </a:ext>
            </a:extLst>
          </p:cNvPr>
          <p:cNvSpPr txBox="1">
            <a:spLocks/>
          </p:cNvSpPr>
          <p:nvPr/>
        </p:nvSpPr>
        <p:spPr>
          <a:xfrm>
            <a:off x="2175657" y="2793402"/>
            <a:ext cx="7916881" cy="4467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Clr>
                <a:srgbClr val="BA141C"/>
              </a:buClr>
              <a:buSzPct val="130000"/>
              <a:buFont typeface="Arial" panose="020B0604020202020204" pitchFamily="34" charset="0"/>
              <a:buChar char="•"/>
            </a:pPr>
            <a:r>
              <a:rPr lang="lt-LT" sz="2200" dirty="0">
                <a:solidFill>
                  <a:srgbClr val="37291D"/>
                </a:solidFill>
                <a:latin typeface="Poppins" pitchFamily="2" charset="77"/>
                <a:cs typeface="Poppins" pitchFamily="2" charset="77"/>
              </a:rPr>
              <a:t>Hibridini</a:t>
            </a:r>
            <a:r>
              <a:rPr lang="en-US" sz="2200" dirty="0">
                <a:solidFill>
                  <a:srgbClr val="37291D"/>
                </a:solidFill>
                <a:latin typeface="Poppins" pitchFamily="2" charset="77"/>
                <a:cs typeface="Poppins" pitchFamily="2" charset="77"/>
              </a:rPr>
              <a:t>ai</a:t>
            </a:r>
            <a:r>
              <a:rPr lang="lt-LT" sz="2200" dirty="0">
                <a:solidFill>
                  <a:srgbClr val="37291D"/>
                </a:solidFill>
                <a:latin typeface="Poppins" pitchFamily="2" charset="77"/>
                <a:cs typeface="Poppins" pitchFamily="2" charset="77"/>
              </a:rPr>
              <a:t> renginiai ir virtualūs renginiai žaibo greitumu įėjo į rinką</a:t>
            </a:r>
          </a:p>
          <a:p>
            <a:pPr>
              <a:lnSpc>
                <a:spcPct val="120000"/>
              </a:lnSpc>
              <a:buClr>
                <a:srgbClr val="BA141C"/>
              </a:buClr>
              <a:buSzPct val="130000"/>
            </a:pPr>
            <a:endParaRPr lang="lt-LT" sz="2200" dirty="0">
              <a:solidFill>
                <a:srgbClr val="37291D"/>
              </a:solidFill>
              <a:latin typeface="Poppins" pitchFamily="2" charset="77"/>
              <a:cs typeface="Poppins" pitchFamily="2" charset="77"/>
            </a:endParaRPr>
          </a:p>
        </p:txBody>
      </p:sp>
      <p:sp>
        <p:nvSpPr>
          <p:cNvPr id="2" name="Title 1">
            <a:extLst>
              <a:ext uri="{FF2B5EF4-FFF2-40B4-BE49-F238E27FC236}">
                <a16:creationId xmlns:a16="http://schemas.microsoft.com/office/drawing/2014/main" id="{5AEF385A-B803-5FF5-1C66-35C8C442106A}"/>
              </a:ext>
            </a:extLst>
          </p:cNvPr>
          <p:cNvSpPr txBox="1">
            <a:spLocks/>
          </p:cNvSpPr>
          <p:nvPr/>
        </p:nvSpPr>
        <p:spPr>
          <a:xfrm>
            <a:off x="2092825" y="4669466"/>
            <a:ext cx="8082543" cy="4467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Clr>
                <a:srgbClr val="BA141C"/>
              </a:buClr>
              <a:buSzPct val="130000"/>
              <a:buFont typeface="Arial" panose="020B0604020202020204" pitchFamily="34" charset="0"/>
              <a:buChar char="•"/>
            </a:pPr>
            <a:r>
              <a:rPr lang="lt-LT" sz="2200" dirty="0">
                <a:solidFill>
                  <a:srgbClr val="37291D"/>
                </a:solidFill>
                <a:latin typeface="Poppins" pitchFamily="2" charset="77"/>
                <a:cs typeface="Poppins" pitchFamily="2" charset="77"/>
              </a:rPr>
              <a:t>HR ir kiti įmonės atstovai atsakingi už veiklas, naudas įmonėse  priversti ieškoti naujų idėjų ir būti kūrybiškesni (kartais nereikia didelio biudžeto, bet reikia aktyvių komandos narių, partnerių ir darbuotojų, kurie įsitrauktų ieškodami naujų įtraukties idėjų)</a:t>
            </a:r>
          </a:p>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a:p>
            <a:pPr marL="342900" indent="-342900">
              <a:lnSpc>
                <a:spcPct val="120000"/>
              </a:lnSpc>
              <a:buClr>
                <a:srgbClr val="BA141C"/>
              </a:buClr>
              <a:buSzPct val="130000"/>
              <a:buFont typeface="Arial" panose="020B0604020202020204" pitchFamily="34" charset="0"/>
              <a:buChar char="•"/>
            </a:pPr>
            <a:r>
              <a:rPr lang="lt-LT" sz="2200" dirty="0">
                <a:solidFill>
                  <a:srgbClr val="37291D"/>
                </a:solidFill>
                <a:latin typeface="Poppins" pitchFamily="2" charset="77"/>
                <a:cs typeface="Poppins" pitchFamily="2" charset="77"/>
              </a:rPr>
              <a:t>Trumpėja renginiai (ilgėja pertraukos)</a:t>
            </a:r>
          </a:p>
        </p:txBody>
      </p:sp>
      <p:pic>
        <p:nvPicPr>
          <p:cNvPr id="4" name="Picture 3">
            <a:extLst>
              <a:ext uri="{FF2B5EF4-FFF2-40B4-BE49-F238E27FC236}">
                <a16:creationId xmlns:a16="http://schemas.microsoft.com/office/drawing/2014/main" id="{79C4B080-13A3-02D0-BA76-B7CE1A2E444F}"/>
              </a:ext>
            </a:extLst>
          </p:cNvPr>
          <p:cNvPicPr>
            <a:picLocks noChangeAspect="1"/>
          </p:cNvPicPr>
          <p:nvPr/>
        </p:nvPicPr>
        <p:blipFill>
          <a:blip r:embed="rId4"/>
          <a:stretch>
            <a:fillRect/>
          </a:stretch>
        </p:blipFill>
        <p:spPr>
          <a:xfrm>
            <a:off x="9734550" y="176341"/>
            <a:ext cx="2282959" cy="824428"/>
          </a:xfrm>
          <a:prstGeom prst="rect">
            <a:avLst/>
          </a:prstGeom>
        </p:spPr>
      </p:pic>
    </p:spTree>
    <p:extLst>
      <p:ext uri="{BB962C8B-B14F-4D97-AF65-F5344CB8AC3E}">
        <p14:creationId xmlns:p14="http://schemas.microsoft.com/office/powerpoint/2010/main" val="94097190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47269EA-0E57-F1AD-5E79-47AC18594AA5}"/>
              </a:ext>
            </a:extLst>
          </p:cNvPr>
          <p:cNvSpPr/>
          <p:nvPr/>
        </p:nvSpPr>
        <p:spPr>
          <a:xfrm>
            <a:off x="-1"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2" name="Picture 11" descr="A picture containing building&#10;&#10;Description automatically generated">
            <a:extLst>
              <a:ext uri="{FF2B5EF4-FFF2-40B4-BE49-F238E27FC236}">
                <a16:creationId xmlns:a16="http://schemas.microsoft.com/office/drawing/2014/main" id="{C21F9297-ED3E-ACE8-7352-B4A66935BAEB}"/>
              </a:ext>
            </a:extLst>
          </p:cNvPr>
          <p:cNvPicPr>
            <a:picLocks noChangeAspect="1"/>
          </p:cNvPicPr>
          <p:nvPr/>
        </p:nvPicPr>
        <p:blipFill>
          <a:blip r:embed="rId3"/>
          <a:stretch>
            <a:fillRect/>
          </a:stretch>
        </p:blipFill>
        <p:spPr>
          <a:xfrm>
            <a:off x="-76201" y="-98861"/>
            <a:ext cx="12420601" cy="7099274"/>
          </a:xfrm>
          <a:prstGeom prst="rect">
            <a:avLst/>
          </a:prstGeom>
        </p:spPr>
      </p:pic>
      <p:sp>
        <p:nvSpPr>
          <p:cNvPr id="7" name="Rectangle 6">
            <a:extLst>
              <a:ext uri="{FF2B5EF4-FFF2-40B4-BE49-F238E27FC236}">
                <a16:creationId xmlns:a16="http://schemas.microsoft.com/office/drawing/2014/main" id="{1B00BE08-AAA5-33B5-B9A6-2FA87FFC1AA3}"/>
              </a:ext>
            </a:extLst>
          </p:cNvPr>
          <p:cNvSpPr/>
          <p:nvPr/>
        </p:nvSpPr>
        <p:spPr>
          <a:xfrm>
            <a:off x="0" y="505"/>
            <a:ext cx="12344400" cy="6856990"/>
          </a:xfrm>
          <a:prstGeom prst="rect">
            <a:avLst/>
          </a:prstGeom>
          <a:solidFill>
            <a:srgbClr val="FFFBF0">
              <a:alpha val="29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 name="Picture 7" descr="Background pattern&#10;&#10;Description automatically generated">
            <a:extLst>
              <a:ext uri="{FF2B5EF4-FFF2-40B4-BE49-F238E27FC236}">
                <a16:creationId xmlns:a16="http://schemas.microsoft.com/office/drawing/2014/main" id="{AD383155-5766-C9C6-09D5-EAAC9D6FBE54}"/>
              </a:ext>
            </a:extLst>
          </p:cNvPr>
          <p:cNvPicPr>
            <a:picLocks noChangeAspect="1"/>
          </p:cNvPicPr>
          <p:nvPr/>
        </p:nvPicPr>
        <p:blipFill>
          <a:blip r:embed="rId4">
            <a:alphaModFix/>
          </a:blip>
          <a:stretch>
            <a:fillRect/>
          </a:stretch>
        </p:blipFill>
        <p:spPr>
          <a:xfrm>
            <a:off x="-2719914" y="-735029"/>
            <a:ext cx="18774828" cy="11212984"/>
          </a:xfrm>
          <a:prstGeom prst="rect">
            <a:avLst/>
          </a:prstGeom>
        </p:spPr>
      </p:pic>
      <p:sp>
        <p:nvSpPr>
          <p:cNvPr id="3" name="Title 1">
            <a:extLst>
              <a:ext uri="{FF2B5EF4-FFF2-40B4-BE49-F238E27FC236}">
                <a16:creationId xmlns:a16="http://schemas.microsoft.com/office/drawing/2014/main" id="{91368E14-9DED-2A6C-7342-2B9553E008AD}"/>
              </a:ext>
            </a:extLst>
          </p:cNvPr>
          <p:cNvSpPr txBox="1">
            <a:spLocks/>
          </p:cNvSpPr>
          <p:nvPr/>
        </p:nvSpPr>
        <p:spPr>
          <a:xfrm>
            <a:off x="11760782" y="194031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2700" b="1" dirty="0">
                <a:solidFill>
                  <a:srgbClr val="FFFBF0"/>
                </a:solidFill>
                <a:latin typeface="Poppins SemiBold" pitchFamily="2" charset="77"/>
                <a:cs typeface="Poppins SemiBold" pitchFamily="2" charset="77"/>
              </a:rPr>
              <a:t>Kodėl PLACER.LT naudingas klientui,</a:t>
            </a:r>
            <a:br>
              <a:rPr lang="lt-LT" sz="2700" b="1" dirty="0">
                <a:solidFill>
                  <a:srgbClr val="FFFBF0"/>
                </a:solidFill>
                <a:latin typeface="Poppins SemiBold" pitchFamily="2" charset="77"/>
                <a:cs typeface="Poppins SemiBold" pitchFamily="2" charset="77"/>
              </a:rPr>
            </a:br>
            <a:r>
              <a:rPr lang="lt-LT" sz="2700" b="1" dirty="0">
                <a:solidFill>
                  <a:srgbClr val="FFFBF0"/>
                </a:solidFill>
                <a:latin typeface="Poppins SemiBold" pitchFamily="2" charset="77"/>
                <a:cs typeface="Poppins SemiBold" pitchFamily="2" charset="77"/>
              </a:rPr>
              <a:t>kuris ieško erdvių ir pramogų?</a:t>
            </a:r>
          </a:p>
        </p:txBody>
      </p:sp>
      <p:sp>
        <p:nvSpPr>
          <p:cNvPr id="13" name="Title 1">
            <a:extLst>
              <a:ext uri="{FF2B5EF4-FFF2-40B4-BE49-F238E27FC236}">
                <a16:creationId xmlns:a16="http://schemas.microsoft.com/office/drawing/2014/main" id="{2D4878BE-3912-504C-C32B-0BCCC2D36AB1}"/>
              </a:ext>
            </a:extLst>
          </p:cNvPr>
          <p:cNvSpPr txBox="1">
            <a:spLocks/>
          </p:cNvSpPr>
          <p:nvPr/>
        </p:nvSpPr>
        <p:spPr>
          <a:xfrm>
            <a:off x="2324336" y="3728463"/>
            <a:ext cx="7916881" cy="4427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Psichologų konsultacijos</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Susikaupimo meditacijų paskaitos  </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Walk </a:t>
            </a:r>
            <a:r>
              <a:rPr lang="en-US" sz="2400" dirty="0">
                <a:solidFill>
                  <a:srgbClr val="37291D"/>
                </a:solidFill>
                <a:latin typeface="Poppins" pitchFamily="2" charset="77"/>
                <a:cs typeface="Poppins" pitchFamily="2" charset="77"/>
              </a:rPr>
              <a:t>15 </a:t>
            </a:r>
            <a:r>
              <a:rPr lang="en-US" sz="2400" dirty="0" err="1">
                <a:solidFill>
                  <a:srgbClr val="37291D"/>
                </a:solidFill>
                <a:latin typeface="Poppins" pitchFamily="2" charset="77"/>
                <a:cs typeface="Poppins" pitchFamily="2" charset="77"/>
              </a:rPr>
              <a:t>ir</a:t>
            </a:r>
            <a:r>
              <a:rPr lang="en-US" sz="2400" dirty="0">
                <a:solidFill>
                  <a:srgbClr val="37291D"/>
                </a:solidFill>
                <a:latin typeface="Poppins" pitchFamily="2" charset="77"/>
                <a:cs typeface="Poppins" pitchFamily="2" charset="77"/>
              </a:rPr>
              <a:t> </a:t>
            </a:r>
            <a:r>
              <a:rPr lang="en-US" sz="2400" dirty="0" err="1">
                <a:solidFill>
                  <a:srgbClr val="37291D"/>
                </a:solidFill>
                <a:latin typeface="Poppins" pitchFamily="2" charset="77"/>
                <a:cs typeface="Poppins" pitchFamily="2" charset="77"/>
              </a:rPr>
              <a:t>kitos</a:t>
            </a:r>
            <a:r>
              <a:rPr lang="en-US" sz="2400" dirty="0">
                <a:solidFill>
                  <a:srgbClr val="37291D"/>
                </a:solidFill>
                <a:latin typeface="Poppins" pitchFamily="2" charset="77"/>
                <a:cs typeface="Poppins" pitchFamily="2" charset="77"/>
              </a:rPr>
              <a:t> </a:t>
            </a:r>
            <a:r>
              <a:rPr lang="en-US" sz="2400" dirty="0" err="1">
                <a:solidFill>
                  <a:srgbClr val="37291D"/>
                </a:solidFill>
                <a:latin typeface="Poppins" pitchFamily="2" charset="77"/>
                <a:cs typeface="Poppins" pitchFamily="2" charset="77"/>
              </a:rPr>
              <a:t>komandini</a:t>
            </a:r>
            <a:r>
              <a:rPr lang="lt-LT" sz="2400" dirty="0">
                <a:solidFill>
                  <a:srgbClr val="37291D"/>
                </a:solidFill>
                <a:latin typeface="Poppins" pitchFamily="2" charset="77"/>
                <a:cs typeface="Poppins" pitchFamily="2" charset="77"/>
              </a:rPr>
              <a:t>ų iššūkių programos</a:t>
            </a:r>
          </a:p>
          <a:p>
            <a:pPr marL="342900" indent="-342900">
              <a:lnSpc>
                <a:spcPct val="120000"/>
              </a:lnSpc>
              <a:buClr>
                <a:srgbClr val="BA141C"/>
              </a:buClr>
              <a:buSzPct val="130000"/>
              <a:buFont typeface="Arial" panose="020B0604020202020204" pitchFamily="34" charset="0"/>
              <a:buChar char="•"/>
            </a:pPr>
            <a:endParaRPr lang="lt-LT" sz="2400" dirty="0">
              <a:solidFill>
                <a:srgbClr val="37291D"/>
              </a:solidFill>
              <a:latin typeface="Poppins" pitchFamily="2" charset="77"/>
              <a:cs typeface="Poppins" pitchFamily="2" charset="77"/>
            </a:endParaRPr>
          </a:p>
          <a:p>
            <a:pPr>
              <a:lnSpc>
                <a:spcPct val="120000"/>
              </a:lnSpc>
              <a:buClr>
                <a:srgbClr val="BA141C"/>
              </a:buClr>
              <a:buSzPct val="130000"/>
            </a:pPr>
            <a:endParaRPr lang="lt-LT" sz="2400" dirty="0">
              <a:solidFill>
                <a:srgbClr val="37291D"/>
              </a:solidFill>
              <a:latin typeface="Poppins" pitchFamily="2" charset="77"/>
              <a:cs typeface="Poppins" pitchFamily="2" charset="77"/>
            </a:endParaRPr>
          </a:p>
          <a:p>
            <a:pPr marL="342900" indent="-342900">
              <a:lnSpc>
                <a:spcPct val="120000"/>
              </a:lnSpc>
              <a:buClr>
                <a:srgbClr val="BA141C"/>
              </a:buClr>
              <a:buSzPct val="130000"/>
              <a:buFont typeface="Arial" panose="020B0604020202020204" pitchFamily="34" charset="0"/>
              <a:buChar char="•"/>
            </a:pPr>
            <a:endParaRPr lang="lt-LT" sz="2400" dirty="0">
              <a:solidFill>
                <a:srgbClr val="37291D"/>
              </a:solidFill>
              <a:latin typeface="Poppins" pitchFamily="2" charset="77"/>
              <a:cs typeface="Poppins" pitchFamily="2" charset="77"/>
            </a:endParaRPr>
          </a:p>
          <a:p>
            <a:pPr>
              <a:lnSpc>
                <a:spcPct val="120000"/>
              </a:lnSpc>
              <a:buClr>
                <a:srgbClr val="BA141C"/>
              </a:buClr>
              <a:buSzPct val="130000"/>
            </a:pPr>
            <a:endParaRPr lang="lt-LT" sz="2200" dirty="0">
              <a:solidFill>
                <a:srgbClr val="37291D"/>
              </a:solidFill>
              <a:latin typeface="Poppins" pitchFamily="2" charset="77"/>
              <a:cs typeface="Poppins" pitchFamily="2" charset="77"/>
            </a:endParaRPr>
          </a:p>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a:p>
            <a:pPr>
              <a:lnSpc>
                <a:spcPct val="120000"/>
              </a:lnSpc>
              <a:buClr>
                <a:srgbClr val="BA141C"/>
              </a:buClr>
              <a:buSzPct val="130000"/>
            </a:pPr>
            <a:endParaRPr lang="lt-LT" sz="2200" dirty="0">
              <a:solidFill>
                <a:srgbClr val="37291D"/>
              </a:solidFill>
              <a:latin typeface="Poppins" pitchFamily="2" charset="77"/>
              <a:cs typeface="Poppins" pitchFamily="2" charset="77"/>
            </a:endParaRPr>
          </a:p>
        </p:txBody>
      </p:sp>
      <p:sp>
        <p:nvSpPr>
          <p:cNvPr id="9" name="TextBox 8">
            <a:extLst>
              <a:ext uri="{FF2B5EF4-FFF2-40B4-BE49-F238E27FC236}">
                <a16:creationId xmlns:a16="http://schemas.microsoft.com/office/drawing/2014/main" id="{770D76D0-3DF9-0614-FAB8-101AEEB57E0A}"/>
              </a:ext>
            </a:extLst>
          </p:cNvPr>
          <p:cNvSpPr txBox="1"/>
          <p:nvPr/>
        </p:nvSpPr>
        <p:spPr>
          <a:xfrm>
            <a:off x="3841993" y="15498467"/>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Lietuvos konferencijų ir renginių asociacijos (LKRA) </a:t>
            </a:r>
          </a:p>
        </p:txBody>
      </p:sp>
      <p:sp>
        <p:nvSpPr>
          <p:cNvPr id="2" name="Title 1">
            <a:extLst>
              <a:ext uri="{FF2B5EF4-FFF2-40B4-BE49-F238E27FC236}">
                <a16:creationId xmlns:a16="http://schemas.microsoft.com/office/drawing/2014/main" id="{A8A01872-B51C-1605-3586-59E55BC9FA17}"/>
              </a:ext>
            </a:extLst>
          </p:cNvPr>
          <p:cNvSpPr txBox="1">
            <a:spLocks/>
          </p:cNvSpPr>
          <p:nvPr/>
        </p:nvSpPr>
        <p:spPr>
          <a:xfrm>
            <a:off x="565709" y="695960"/>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3000" b="1" dirty="0">
                <a:solidFill>
                  <a:srgbClr val="37291D"/>
                </a:solidFill>
                <a:latin typeface="Poppins SemiBold" pitchFamily="2" charset="77"/>
                <a:cs typeface="Poppins SemiBold" pitchFamily="2" charset="77"/>
              </a:rPr>
              <a:t>Sveikatingumo </a:t>
            </a:r>
            <a:r>
              <a:rPr lang="en-US" sz="3000" b="1" dirty="0" err="1">
                <a:solidFill>
                  <a:srgbClr val="37291D"/>
                </a:solidFill>
                <a:latin typeface="Poppins SemiBold" pitchFamily="2" charset="77"/>
                <a:cs typeface="Poppins SemiBold" pitchFamily="2" charset="77"/>
              </a:rPr>
              <a:t>tendencijos</a:t>
            </a:r>
            <a:r>
              <a:rPr lang="en-US" sz="3000" b="1" dirty="0">
                <a:solidFill>
                  <a:srgbClr val="37291D"/>
                </a:solidFill>
                <a:latin typeface="Poppins SemiBold" pitchFamily="2" charset="77"/>
                <a:cs typeface="Poppins SemiBold" pitchFamily="2" charset="77"/>
              </a:rPr>
              <a:t> Lietuvos </a:t>
            </a:r>
            <a:r>
              <a:rPr lang="lt-LT" sz="3000" b="1" dirty="0">
                <a:solidFill>
                  <a:srgbClr val="37291D"/>
                </a:solidFill>
                <a:latin typeface="Poppins SemiBold" pitchFamily="2" charset="77"/>
                <a:cs typeface="Poppins SemiBold" pitchFamily="2" charset="77"/>
              </a:rPr>
              <a:t>įmonėse?</a:t>
            </a:r>
          </a:p>
        </p:txBody>
      </p:sp>
      <p:sp>
        <p:nvSpPr>
          <p:cNvPr id="5" name="TextBox 4">
            <a:extLst>
              <a:ext uri="{FF2B5EF4-FFF2-40B4-BE49-F238E27FC236}">
                <a16:creationId xmlns:a16="http://schemas.microsoft.com/office/drawing/2014/main" id="{E97B2EE1-6362-194B-B7B0-4F717C5FF886}"/>
              </a:ext>
            </a:extLst>
          </p:cNvPr>
          <p:cNvSpPr txBox="1"/>
          <p:nvPr/>
        </p:nvSpPr>
        <p:spPr>
          <a:xfrm>
            <a:off x="2310339" y="3358231"/>
            <a:ext cx="12677774" cy="3170099"/>
          </a:xfrm>
          <a:prstGeom prst="rect">
            <a:avLst/>
          </a:prstGeom>
          <a:noFill/>
        </p:spPr>
        <p:txBody>
          <a:bodyPr wrap="square">
            <a:spAutoFit/>
          </a:bodyPr>
          <a:lstStyle/>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Sveikatos patikros, programos įmonių darbuotojams</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Nuolaidų sistema  (platformos) Perk, </a:t>
            </a:r>
          </a:p>
          <a:p>
            <a:pPr marL="342900" indent="-342900">
              <a:lnSpc>
                <a:spcPct val="120000"/>
              </a:lnSpc>
              <a:buClr>
                <a:srgbClr val="BA141C"/>
              </a:buClr>
              <a:buSzPct val="130000"/>
              <a:buFont typeface="Arial" panose="020B0604020202020204" pitchFamily="34" charset="0"/>
              <a:buChar char="•"/>
            </a:pPr>
            <a:r>
              <a:rPr lang="en-US" sz="2400" dirty="0" err="1">
                <a:solidFill>
                  <a:srgbClr val="37291D"/>
                </a:solidFill>
                <a:latin typeface="Poppins" pitchFamily="2" charset="77"/>
                <a:cs typeface="Poppins" pitchFamily="2" charset="77"/>
              </a:rPr>
              <a:t>Paslaug</a:t>
            </a:r>
            <a:r>
              <a:rPr lang="lt-LT" sz="2400" dirty="0">
                <a:solidFill>
                  <a:srgbClr val="37291D"/>
                </a:solidFill>
                <a:latin typeface="Poppins" pitchFamily="2" charset="77"/>
                <a:cs typeface="Poppins" pitchFamily="2" charset="77"/>
              </a:rPr>
              <a:t>ų programos: Stebby ir kt.</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Konferencijos įvairiomis sveikatinimo temomis</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GoForward paskaitų abonementai įmonėms </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Naudojasi tokie klientai kaip (EPSOG, Pay Ray bankas ir kt.)</a:t>
            </a:r>
          </a:p>
          <a:p>
            <a:pPr marL="342900" indent="-342900">
              <a:lnSpc>
                <a:spcPct val="120000"/>
              </a:lnSpc>
              <a:buClr>
                <a:srgbClr val="BA141C"/>
              </a:buClr>
              <a:buSzPct val="130000"/>
              <a:buFont typeface="Arial" panose="020B0604020202020204" pitchFamily="34" charset="0"/>
              <a:buChar char="•"/>
            </a:pPr>
            <a:endParaRPr lang="en-US" sz="2400" dirty="0">
              <a:solidFill>
                <a:srgbClr val="37291D"/>
              </a:solidFill>
              <a:latin typeface="Poppins" pitchFamily="2" charset="77"/>
              <a:cs typeface="Poppins" pitchFamily="2" charset="77"/>
            </a:endParaRPr>
          </a:p>
        </p:txBody>
      </p:sp>
      <p:sp>
        <p:nvSpPr>
          <p:cNvPr id="6" name="Oval 5">
            <a:extLst>
              <a:ext uri="{FF2B5EF4-FFF2-40B4-BE49-F238E27FC236}">
                <a16:creationId xmlns:a16="http://schemas.microsoft.com/office/drawing/2014/main" id="{AD78CEB5-B090-A0EB-70F6-CB91BCCE3B82}"/>
              </a:ext>
            </a:extLst>
          </p:cNvPr>
          <p:cNvSpPr/>
          <p:nvPr/>
        </p:nvSpPr>
        <p:spPr>
          <a:xfrm>
            <a:off x="1135051" y="1129961"/>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4" name="Picture 3">
            <a:extLst>
              <a:ext uri="{FF2B5EF4-FFF2-40B4-BE49-F238E27FC236}">
                <a16:creationId xmlns:a16="http://schemas.microsoft.com/office/drawing/2014/main" id="{4E1CB191-8312-B73D-1ADD-B63EC6A21F35}"/>
              </a:ext>
            </a:extLst>
          </p:cNvPr>
          <p:cNvPicPr>
            <a:picLocks noChangeAspect="1"/>
          </p:cNvPicPr>
          <p:nvPr/>
        </p:nvPicPr>
        <p:blipFill>
          <a:blip r:embed="rId5"/>
          <a:stretch>
            <a:fillRect/>
          </a:stretch>
        </p:blipFill>
        <p:spPr>
          <a:xfrm>
            <a:off x="9734550" y="176341"/>
            <a:ext cx="2282959" cy="824428"/>
          </a:xfrm>
          <a:prstGeom prst="rect">
            <a:avLst/>
          </a:prstGeom>
        </p:spPr>
      </p:pic>
    </p:spTree>
    <p:extLst>
      <p:ext uri="{BB962C8B-B14F-4D97-AF65-F5344CB8AC3E}">
        <p14:creationId xmlns:p14="http://schemas.microsoft.com/office/powerpoint/2010/main" val="326013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47269EA-0E57-F1AD-5E79-47AC18594AA5}"/>
              </a:ext>
            </a:extLst>
          </p:cNvPr>
          <p:cNvSpPr/>
          <p:nvPr/>
        </p:nvSpPr>
        <p:spPr>
          <a:xfrm>
            <a:off x="-1" y="0"/>
            <a:ext cx="16677861" cy="6858000"/>
          </a:xfrm>
          <a:prstGeom prst="rect">
            <a:avLst/>
          </a:prstGeom>
          <a:solidFill>
            <a:srgbClr val="FFF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v</a:t>
            </a:r>
            <a:endParaRPr lang="lt-LT" dirty="0"/>
          </a:p>
        </p:txBody>
      </p:sp>
      <p:pic>
        <p:nvPicPr>
          <p:cNvPr id="12" name="Picture 11" descr="A picture containing building&#10;&#10;Description automatically generated">
            <a:extLst>
              <a:ext uri="{FF2B5EF4-FFF2-40B4-BE49-F238E27FC236}">
                <a16:creationId xmlns:a16="http://schemas.microsoft.com/office/drawing/2014/main" id="{C21F9297-ED3E-ACE8-7352-B4A66935BAEB}"/>
              </a:ext>
            </a:extLst>
          </p:cNvPr>
          <p:cNvPicPr>
            <a:picLocks noChangeAspect="1"/>
          </p:cNvPicPr>
          <p:nvPr/>
        </p:nvPicPr>
        <p:blipFill>
          <a:blip r:embed="rId3"/>
          <a:stretch>
            <a:fillRect/>
          </a:stretch>
        </p:blipFill>
        <p:spPr>
          <a:xfrm>
            <a:off x="-76201" y="-98861"/>
            <a:ext cx="12420601" cy="7099274"/>
          </a:xfrm>
          <a:prstGeom prst="rect">
            <a:avLst/>
          </a:prstGeom>
        </p:spPr>
      </p:pic>
      <p:sp>
        <p:nvSpPr>
          <p:cNvPr id="7" name="Rectangle 6">
            <a:extLst>
              <a:ext uri="{FF2B5EF4-FFF2-40B4-BE49-F238E27FC236}">
                <a16:creationId xmlns:a16="http://schemas.microsoft.com/office/drawing/2014/main" id="{1B00BE08-AAA5-33B5-B9A6-2FA87FFC1AA3}"/>
              </a:ext>
            </a:extLst>
          </p:cNvPr>
          <p:cNvSpPr/>
          <p:nvPr/>
        </p:nvSpPr>
        <p:spPr>
          <a:xfrm>
            <a:off x="0" y="505"/>
            <a:ext cx="12344400" cy="6856990"/>
          </a:xfrm>
          <a:prstGeom prst="rect">
            <a:avLst/>
          </a:prstGeom>
          <a:solidFill>
            <a:srgbClr val="FFFBF0">
              <a:alpha val="295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 name="Picture 7" descr="Background pattern&#10;&#10;Description automatically generated">
            <a:extLst>
              <a:ext uri="{FF2B5EF4-FFF2-40B4-BE49-F238E27FC236}">
                <a16:creationId xmlns:a16="http://schemas.microsoft.com/office/drawing/2014/main" id="{AD383155-5766-C9C6-09D5-EAAC9D6FBE54}"/>
              </a:ext>
            </a:extLst>
          </p:cNvPr>
          <p:cNvPicPr>
            <a:picLocks noChangeAspect="1"/>
          </p:cNvPicPr>
          <p:nvPr/>
        </p:nvPicPr>
        <p:blipFill>
          <a:blip r:embed="rId4">
            <a:alphaModFix/>
          </a:blip>
          <a:stretch>
            <a:fillRect/>
          </a:stretch>
        </p:blipFill>
        <p:spPr>
          <a:xfrm>
            <a:off x="-2719914" y="-735029"/>
            <a:ext cx="18774828" cy="11212984"/>
          </a:xfrm>
          <a:prstGeom prst="rect">
            <a:avLst/>
          </a:prstGeom>
        </p:spPr>
      </p:pic>
      <p:sp>
        <p:nvSpPr>
          <p:cNvPr id="3" name="Title 1">
            <a:extLst>
              <a:ext uri="{FF2B5EF4-FFF2-40B4-BE49-F238E27FC236}">
                <a16:creationId xmlns:a16="http://schemas.microsoft.com/office/drawing/2014/main" id="{91368E14-9DED-2A6C-7342-2B9553E008AD}"/>
              </a:ext>
            </a:extLst>
          </p:cNvPr>
          <p:cNvSpPr txBox="1">
            <a:spLocks/>
          </p:cNvSpPr>
          <p:nvPr/>
        </p:nvSpPr>
        <p:spPr>
          <a:xfrm>
            <a:off x="11760782" y="1940312"/>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2700" b="1" dirty="0">
                <a:solidFill>
                  <a:srgbClr val="FFFBF0"/>
                </a:solidFill>
                <a:latin typeface="Poppins SemiBold" pitchFamily="2" charset="77"/>
                <a:cs typeface="Poppins SemiBold" pitchFamily="2" charset="77"/>
              </a:rPr>
              <a:t>Kodėl PLACER.LT naudingas klientui,</a:t>
            </a:r>
            <a:br>
              <a:rPr lang="lt-LT" sz="2700" b="1" dirty="0">
                <a:solidFill>
                  <a:srgbClr val="FFFBF0"/>
                </a:solidFill>
                <a:latin typeface="Poppins SemiBold" pitchFamily="2" charset="77"/>
                <a:cs typeface="Poppins SemiBold" pitchFamily="2" charset="77"/>
              </a:rPr>
            </a:br>
            <a:r>
              <a:rPr lang="lt-LT" sz="2700" b="1" dirty="0">
                <a:solidFill>
                  <a:srgbClr val="FFFBF0"/>
                </a:solidFill>
                <a:latin typeface="Poppins SemiBold" pitchFamily="2" charset="77"/>
                <a:cs typeface="Poppins SemiBold" pitchFamily="2" charset="77"/>
              </a:rPr>
              <a:t>kuris ieško erdvių ir pramogų?</a:t>
            </a:r>
          </a:p>
        </p:txBody>
      </p:sp>
      <p:sp>
        <p:nvSpPr>
          <p:cNvPr id="13" name="Title 1">
            <a:extLst>
              <a:ext uri="{FF2B5EF4-FFF2-40B4-BE49-F238E27FC236}">
                <a16:creationId xmlns:a16="http://schemas.microsoft.com/office/drawing/2014/main" id="{2D4878BE-3912-504C-C32B-0BCCC2D36AB1}"/>
              </a:ext>
            </a:extLst>
          </p:cNvPr>
          <p:cNvSpPr txBox="1">
            <a:spLocks/>
          </p:cNvSpPr>
          <p:nvPr/>
        </p:nvSpPr>
        <p:spPr>
          <a:xfrm>
            <a:off x="2324336" y="3728463"/>
            <a:ext cx="7916881" cy="4427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Degustacijos: meno, kakavos</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Meditacijos online ir renginių metu </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Paskaitos apie ilaamžiškumą</a:t>
            </a:r>
          </a:p>
          <a:p>
            <a:pPr marL="342900" indent="-342900">
              <a:lnSpc>
                <a:spcPct val="120000"/>
              </a:lnSpc>
              <a:buClr>
                <a:srgbClr val="BA141C"/>
              </a:buClr>
              <a:buSzPct val="130000"/>
              <a:buFont typeface="Arial" panose="020B0604020202020204" pitchFamily="34" charset="0"/>
              <a:buChar char="•"/>
            </a:pPr>
            <a:endParaRPr lang="lt-LT" sz="2400" dirty="0">
              <a:solidFill>
                <a:srgbClr val="37291D"/>
              </a:solidFill>
              <a:latin typeface="Poppins" pitchFamily="2" charset="77"/>
              <a:cs typeface="Poppins" pitchFamily="2" charset="77"/>
            </a:endParaRPr>
          </a:p>
          <a:p>
            <a:pPr>
              <a:lnSpc>
                <a:spcPct val="120000"/>
              </a:lnSpc>
              <a:buClr>
                <a:srgbClr val="BA141C"/>
              </a:buClr>
              <a:buSzPct val="130000"/>
            </a:pPr>
            <a:endParaRPr lang="lt-LT" sz="2400" dirty="0">
              <a:solidFill>
                <a:srgbClr val="37291D"/>
              </a:solidFill>
              <a:latin typeface="Poppins" pitchFamily="2" charset="77"/>
              <a:cs typeface="Poppins" pitchFamily="2" charset="77"/>
            </a:endParaRPr>
          </a:p>
          <a:p>
            <a:pPr marL="342900" indent="-342900">
              <a:lnSpc>
                <a:spcPct val="120000"/>
              </a:lnSpc>
              <a:buClr>
                <a:srgbClr val="BA141C"/>
              </a:buClr>
              <a:buSzPct val="130000"/>
              <a:buFont typeface="Arial" panose="020B0604020202020204" pitchFamily="34" charset="0"/>
              <a:buChar char="•"/>
            </a:pPr>
            <a:endParaRPr lang="lt-LT" sz="2400" dirty="0">
              <a:solidFill>
                <a:srgbClr val="37291D"/>
              </a:solidFill>
              <a:latin typeface="Poppins" pitchFamily="2" charset="77"/>
              <a:cs typeface="Poppins" pitchFamily="2" charset="77"/>
            </a:endParaRPr>
          </a:p>
          <a:p>
            <a:pPr>
              <a:lnSpc>
                <a:spcPct val="120000"/>
              </a:lnSpc>
              <a:buClr>
                <a:srgbClr val="BA141C"/>
              </a:buClr>
              <a:buSzPct val="130000"/>
            </a:pPr>
            <a:endParaRPr lang="lt-LT" sz="2200" dirty="0">
              <a:solidFill>
                <a:srgbClr val="37291D"/>
              </a:solidFill>
              <a:latin typeface="Poppins" pitchFamily="2" charset="77"/>
              <a:cs typeface="Poppins" pitchFamily="2" charset="77"/>
            </a:endParaRPr>
          </a:p>
          <a:p>
            <a:pPr marL="342900" indent="-342900">
              <a:lnSpc>
                <a:spcPct val="120000"/>
              </a:lnSpc>
              <a:buClr>
                <a:srgbClr val="BA141C"/>
              </a:buClr>
              <a:buSzPct val="130000"/>
              <a:buFont typeface="Arial" panose="020B0604020202020204" pitchFamily="34" charset="0"/>
              <a:buChar char="•"/>
            </a:pPr>
            <a:endParaRPr lang="lt-LT" sz="2200" dirty="0">
              <a:solidFill>
                <a:srgbClr val="37291D"/>
              </a:solidFill>
              <a:latin typeface="Poppins" pitchFamily="2" charset="77"/>
              <a:cs typeface="Poppins" pitchFamily="2" charset="77"/>
            </a:endParaRPr>
          </a:p>
          <a:p>
            <a:pPr>
              <a:lnSpc>
                <a:spcPct val="120000"/>
              </a:lnSpc>
              <a:buClr>
                <a:srgbClr val="BA141C"/>
              </a:buClr>
              <a:buSzPct val="130000"/>
            </a:pPr>
            <a:endParaRPr lang="lt-LT" sz="2200" dirty="0">
              <a:solidFill>
                <a:srgbClr val="37291D"/>
              </a:solidFill>
              <a:latin typeface="Poppins" pitchFamily="2" charset="77"/>
              <a:cs typeface="Poppins" pitchFamily="2" charset="77"/>
            </a:endParaRPr>
          </a:p>
        </p:txBody>
      </p:sp>
      <p:sp>
        <p:nvSpPr>
          <p:cNvPr id="9" name="TextBox 8">
            <a:extLst>
              <a:ext uri="{FF2B5EF4-FFF2-40B4-BE49-F238E27FC236}">
                <a16:creationId xmlns:a16="http://schemas.microsoft.com/office/drawing/2014/main" id="{770D76D0-3DF9-0614-FAB8-101AEEB57E0A}"/>
              </a:ext>
            </a:extLst>
          </p:cNvPr>
          <p:cNvSpPr txBox="1"/>
          <p:nvPr/>
        </p:nvSpPr>
        <p:spPr>
          <a:xfrm>
            <a:off x="3841993" y="15498467"/>
            <a:ext cx="6426762" cy="1015663"/>
          </a:xfrm>
          <a:prstGeom prst="rect">
            <a:avLst/>
          </a:prstGeom>
          <a:noFill/>
        </p:spPr>
        <p:txBody>
          <a:bodyPr wrap="square" rtlCol="0">
            <a:spAutoFit/>
          </a:bodyPr>
          <a:lstStyle/>
          <a:p>
            <a:pPr marL="457200" indent="-457200" algn="l">
              <a:buClr>
                <a:srgbClr val="BA141C"/>
              </a:buClr>
              <a:buSzPct val="120000"/>
              <a:buFont typeface="Arial" panose="020B0604020202020204" pitchFamily="34" charset="0"/>
              <a:buChar char="•"/>
            </a:pPr>
            <a:r>
              <a:rPr lang="lt-LT" sz="3000" u="none" strike="noStrike" dirty="0">
                <a:solidFill>
                  <a:srgbClr val="2C2D2E"/>
                </a:solidFill>
                <a:effectLst/>
                <a:latin typeface="Poppins" pitchFamily="2" charset="77"/>
                <a:cs typeface="Poppins" pitchFamily="2" charset="77"/>
              </a:rPr>
              <a:t>Lietuvos konferencijų ir renginių asociacijos (LKRA) </a:t>
            </a:r>
          </a:p>
        </p:txBody>
      </p:sp>
      <p:sp>
        <p:nvSpPr>
          <p:cNvPr id="2" name="Title 1">
            <a:extLst>
              <a:ext uri="{FF2B5EF4-FFF2-40B4-BE49-F238E27FC236}">
                <a16:creationId xmlns:a16="http://schemas.microsoft.com/office/drawing/2014/main" id="{A8A01872-B51C-1605-3586-59E55BC9FA17}"/>
              </a:ext>
            </a:extLst>
          </p:cNvPr>
          <p:cNvSpPr txBox="1">
            <a:spLocks/>
          </p:cNvSpPr>
          <p:nvPr/>
        </p:nvSpPr>
        <p:spPr>
          <a:xfrm>
            <a:off x="-76202" y="794810"/>
            <a:ext cx="10872118" cy="10606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buClr>
                <a:srgbClr val="BA141C"/>
              </a:buClr>
              <a:buSzPct val="130000"/>
            </a:pPr>
            <a:r>
              <a:rPr lang="lt-LT" sz="3000" b="1" dirty="0">
                <a:solidFill>
                  <a:srgbClr val="37291D"/>
                </a:solidFill>
                <a:latin typeface="Poppins SemiBold" pitchFamily="2" charset="77"/>
                <a:cs typeface="Poppins SemiBold" pitchFamily="2" charset="77"/>
              </a:rPr>
              <a:t>Sveikatingumo naujovės?</a:t>
            </a:r>
          </a:p>
        </p:txBody>
      </p:sp>
      <p:sp>
        <p:nvSpPr>
          <p:cNvPr id="5" name="TextBox 4">
            <a:extLst>
              <a:ext uri="{FF2B5EF4-FFF2-40B4-BE49-F238E27FC236}">
                <a16:creationId xmlns:a16="http://schemas.microsoft.com/office/drawing/2014/main" id="{E97B2EE1-6362-194B-B7B0-4F717C5FF886}"/>
              </a:ext>
            </a:extLst>
          </p:cNvPr>
          <p:cNvSpPr txBox="1"/>
          <p:nvPr/>
        </p:nvSpPr>
        <p:spPr>
          <a:xfrm>
            <a:off x="2310339" y="3358231"/>
            <a:ext cx="12677774" cy="2283702"/>
          </a:xfrm>
          <a:prstGeom prst="rect">
            <a:avLst/>
          </a:prstGeom>
          <a:noFill/>
        </p:spPr>
        <p:txBody>
          <a:bodyPr wrap="square">
            <a:spAutoFit/>
          </a:bodyPr>
          <a:lstStyle/>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Maudynės šaltame  vandenyje</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Mechanizuotos masažo lovos, foteliai biuruose</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VR meditacijos (virtualūs akiniai)</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Joga arba kitos mankštos online įmonės darbuotojams</a:t>
            </a:r>
          </a:p>
          <a:p>
            <a:pPr marL="342900" indent="-342900">
              <a:lnSpc>
                <a:spcPct val="120000"/>
              </a:lnSpc>
              <a:buClr>
                <a:srgbClr val="BA141C"/>
              </a:buClr>
              <a:buSzPct val="130000"/>
              <a:buFont typeface="Arial" panose="020B0604020202020204" pitchFamily="34" charset="0"/>
              <a:buChar char="•"/>
            </a:pPr>
            <a:r>
              <a:rPr lang="lt-LT" sz="2400" dirty="0">
                <a:solidFill>
                  <a:srgbClr val="37291D"/>
                </a:solidFill>
                <a:latin typeface="Poppins" pitchFamily="2" charset="77"/>
                <a:cs typeface="Poppins" pitchFamily="2" charset="77"/>
              </a:rPr>
              <a:t>Lyderių ir įdomių gyvenimo guru pranešimai</a:t>
            </a:r>
            <a:endParaRPr lang="en-US" sz="2400" dirty="0">
              <a:solidFill>
                <a:srgbClr val="37291D"/>
              </a:solidFill>
              <a:latin typeface="Poppins" pitchFamily="2" charset="77"/>
              <a:cs typeface="Poppins" pitchFamily="2" charset="77"/>
            </a:endParaRPr>
          </a:p>
        </p:txBody>
      </p:sp>
      <p:sp>
        <p:nvSpPr>
          <p:cNvPr id="4" name="Oval 3">
            <a:extLst>
              <a:ext uri="{FF2B5EF4-FFF2-40B4-BE49-F238E27FC236}">
                <a16:creationId xmlns:a16="http://schemas.microsoft.com/office/drawing/2014/main" id="{CB9D41A1-5255-5CB0-7C33-A10D50D55B22}"/>
              </a:ext>
            </a:extLst>
          </p:cNvPr>
          <p:cNvSpPr/>
          <p:nvPr/>
        </p:nvSpPr>
        <p:spPr>
          <a:xfrm>
            <a:off x="2392351" y="1228811"/>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1" name="Picture 10">
            <a:extLst>
              <a:ext uri="{FF2B5EF4-FFF2-40B4-BE49-F238E27FC236}">
                <a16:creationId xmlns:a16="http://schemas.microsoft.com/office/drawing/2014/main" id="{47ADD3B3-BC57-F1FB-7B81-E068EA698591}"/>
              </a:ext>
            </a:extLst>
          </p:cNvPr>
          <p:cNvPicPr>
            <a:picLocks noChangeAspect="1"/>
          </p:cNvPicPr>
          <p:nvPr/>
        </p:nvPicPr>
        <p:blipFill>
          <a:blip r:embed="rId5"/>
          <a:stretch>
            <a:fillRect/>
          </a:stretch>
        </p:blipFill>
        <p:spPr>
          <a:xfrm>
            <a:off x="9734550" y="176341"/>
            <a:ext cx="2282959" cy="824428"/>
          </a:xfrm>
          <a:prstGeom prst="rect">
            <a:avLst/>
          </a:prstGeom>
        </p:spPr>
      </p:pic>
    </p:spTree>
    <p:extLst>
      <p:ext uri="{BB962C8B-B14F-4D97-AF65-F5344CB8AC3E}">
        <p14:creationId xmlns:p14="http://schemas.microsoft.com/office/powerpoint/2010/main" val="14589294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CB50B-22E1-B82B-2932-251648A375AE}"/>
            </a:ext>
          </a:extLst>
        </p:cNvPr>
        <p:cNvGrpSpPr/>
        <p:nvPr/>
      </p:nvGrpSpPr>
      <p:grpSpPr>
        <a:xfrm>
          <a:off x="0" y="0"/>
          <a:ext cx="0" cy="0"/>
          <a:chOff x="0" y="0"/>
          <a:chExt cx="0" cy="0"/>
        </a:xfrm>
      </p:grpSpPr>
      <p:pic>
        <p:nvPicPr>
          <p:cNvPr id="19" name="Picture 18" descr="A group of white chairs&#10;&#10;Description automatically generated with medium confidence">
            <a:extLst>
              <a:ext uri="{FF2B5EF4-FFF2-40B4-BE49-F238E27FC236}">
                <a16:creationId xmlns:a16="http://schemas.microsoft.com/office/drawing/2014/main" id="{52B4E74F-FBD2-0CAD-CD72-3754D6BA4747}"/>
              </a:ext>
            </a:extLst>
          </p:cNvPr>
          <p:cNvPicPr>
            <a:picLocks noChangeAspect="1"/>
          </p:cNvPicPr>
          <p:nvPr/>
        </p:nvPicPr>
        <p:blipFill>
          <a:blip r:embed="rId3"/>
          <a:stretch>
            <a:fillRect/>
          </a:stretch>
        </p:blipFill>
        <p:spPr>
          <a:xfrm>
            <a:off x="-737" y="0"/>
            <a:ext cx="12193473" cy="6858000"/>
          </a:xfrm>
          <a:prstGeom prst="rect">
            <a:avLst/>
          </a:prstGeom>
        </p:spPr>
      </p:pic>
      <p:sp>
        <p:nvSpPr>
          <p:cNvPr id="6" name="Rectangle 5">
            <a:extLst>
              <a:ext uri="{FF2B5EF4-FFF2-40B4-BE49-F238E27FC236}">
                <a16:creationId xmlns:a16="http://schemas.microsoft.com/office/drawing/2014/main" id="{1A3E8610-1635-C5E7-8FE7-F17B2F168461}"/>
              </a:ext>
            </a:extLst>
          </p:cNvPr>
          <p:cNvSpPr/>
          <p:nvPr/>
        </p:nvSpPr>
        <p:spPr>
          <a:xfrm>
            <a:off x="0" y="505"/>
            <a:ext cx="12192000" cy="6856990"/>
          </a:xfrm>
          <a:prstGeom prst="rect">
            <a:avLst/>
          </a:prstGeom>
          <a:solidFill>
            <a:srgbClr val="FFFBF0">
              <a:alpha val="4714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4" name="Picture 13" descr="Background pattern&#10;&#10;Description automatically generated">
            <a:extLst>
              <a:ext uri="{FF2B5EF4-FFF2-40B4-BE49-F238E27FC236}">
                <a16:creationId xmlns:a16="http://schemas.microsoft.com/office/drawing/2014/main" id="{F24443E4-CB53-26A1-2AE3-C75AF2E9736D}"/>
              </a:ext>
            </a:extLst>
          </p:cNvPr>
          <p:cNvPicPr>
            <a:picLocks noChangeAspect="1"/>
          </p:cNvPicPr>
          <p:nvPr/>
        </p:nvPicPr>
        <p:blipFill>
          <a:blip r:embed="rId4"/>
          <a:stretch>
            <a:fillRect/>
          </a:stretch>
        </p:blipFill>
        <p:spPr>
          <a:xfrm>
            <a:off x="-2348439" y="-3187142"/>
            <a:ext cx="18774828" cy="11212984"/>
          </a:xfrm>
          <a:prstGeom prst="rect">
            <a:avLst/>
          </a:prstGeom>
        </p:spPr>
      </p:pic>
      <p:sp>
        <p:nvSpPr>
          <p:cNvPr id="12" name="TextBox 11">
            <a:extLst>
              <a:ext uri="{FF2B5EF4-FFF2-40B4-BE49-F238E27FC236}">
                <a16:creationId xmlns:a16="http://schemas.microsoft.com/office/drawing/2014/main" id="{2C1511FA-5980-3E4D-1A25-4AC02ED3E962}"/>
              </a:ext>
            </a:extLst>
          </p:cNvPr>
          <p:cNvSpPr txBox="1"/>
          <p:nvPr/>
        </p:nvSpPr>
        <p:spPr>
          <a:xfrm>
            <a:off x="1155117" y="2573891"/>
            <a:ext cx="9880292" cy="1702004"/>
          </a:xfrm>
          <a:prstGeom prst="rect">
            <a:avLst/>
          </a:prstGeom>
          <a:noFill/>
        </p:spPr>
        <p:txBody>
          <a:bodyPr wrap="square" rtlCol="0">
            <a:spAutoFit/>
          </a:bodyPr>
          <a:lstStyle/>
          <a:p>
            <a:pPr algn="ctr">
              <a:lnSpc>
                <a:spcPct val="110000"/>
              </a:lnSpc>
            </a:pPr>
            <a:r>
              <a:rPr lang="en-US"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2023</a:t>
            </a:r>
            <a:r>
              <a:rPr lang="lt-LT"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m.</a:t>
            </a:r>
            <a:r>
              <a:rPr lang="en-US"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 </a:t>
            </a:r>
            <a:r>
              <a:rPr lang="en-US" sz="2400" dirty="0" err="1">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i</a:t>
            </a:r>
            <a:r>
              <a:rPr lang="lt-LT"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š </a:t>
            </a:r>
            <a:r>
              <a:rPr lang="en-US" sz="2400" b="1" dirty="0">
                <a:solidFill>
                  <a:srgbClr val="C00000"/>
                </a:solidFill>
                <a:latin typeface="Poppins" panose="00000500000000000000" pitchFamily="2" charset="0"/>
                <a:ea typeface="Times New Roman" panose="02020603050405020304" pitchFamily="18" charset="0"/>
                <a:cs typeface="Poppins" panose="00000500000000000000" pitchFamily="2" charset="0"/>
              </a:rPr>
              <a:t>1858</a:t>
            </a:r>
            <a:r>
              <a:rPr lang="en-US"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 u</a:t>
            </a:r>
            <a:r>
              <a:rPr lang="lt-LT"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žklausų</a:t>
            </a:r>
            <a:r>
              <a:rPr lang="en-US"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 </a:t>
            </a:r>
            <a:r>
              <a:rPr lang="lt-LT"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atėjusių per PLACER.LT platformą – apie </a:t>
            </a:r>
            <a:r>
              <a:rPr lang="en-US" sz="2400" b="1" dirty="0">
                <a:solidFill>
                  <a:srgbClr val="C00000"/>
                </a:solidFill>
                <a:latin typeface="Poppins" panose="00000500000000000000" pitchFamily="2" charset="0"/>
                <a:ea typeface="Times New Roman" panose="02020603050405020304" pitchFamily="18" charset="0"/>
                <a:cs typeface="Poppins" panose="00000500000000000000" pitchFamily="2" charset="0"/>
              </a:rPr>
              <a:t>30 </a:t>
            </a:r>
            <a:r>
              <a:rPr lang="en-US"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proc. </a:t>
            </a:r>
            <a:r>
              <a:rPr lang="lt-LT"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k</a:t>
            </a:r>
            <a:r>
              <a:rPr lang="en-US" sz="2400" dirty="0" err="1">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lient</a:t>
            </a:r>
            <a:r>
              <a:rPr lang="lt-LT"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ų ieškojo netradicinių erdvių</a:t>
            </a:r>
            <a:r>
              <a:rPr lang="en-US"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 </a:t>
            </a:r>
            <a:r>
              <a:rPr lang="en-US" sz="2400" dirty="0" err="1">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ir</a:t>
            </a:r>
            <a:r>
              <a:rPr lang="en-US"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 </a:t>
            </a:r>
            <a:r>
              <a:rPr lang="en-US" sz="2400" dirty="0" err="1">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apie</a:t>
            </a:r>
            <a:r>
              <a:rPr lang="en-US"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 </a:t>
            </a:r>
            <a:r>
              <a:rPr lang="en-US" sz="2400" b="1" dirty="0">
                <a:solidFill>
                  <a:srgbClr val="C00000"/>
                </a:solidFill>
                <a:latin typeface="Poppins" panose="00000500000000000000" pitchFamily="2" charset="0"/>
                <a:ea typeface="Times New Roman" panose="02020603050405020304" pitchFamily="18" charset="0"/>
                <a:cs typeface="Poppins" panose="00000500000000000000" pitchFamily="2" charset="0"/>
              </a:rPr>
              <a:t>60 </a:t>
            </a:r>
            <a:r>
              <a:rPr lang="en-US"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proc.</a:t>
            </a:r>
            <a:r>
              <a:rPr lang="en-US" sz="2400" b="1" dirty="0">
                <a:solidFill>
                  <a:srgbClr val="C00000"/>
                </a:solidFill>
                <a:latin typeface="Poppins" panose="00000500000000000000" pitchFamily="2" charset="0"/>
                <a:ea typeface="Times New Roman" panose="02020603050405020304" pitchFamily="18" charset="0"/>
                <a:cs typeface="Poppins" panose="00000500000000000000" pitchFamily="2" charset="0"/>
              </a:rPr>
              <a:t> </a:t>
            </a:r>
            <a:r>
              <a:rPr lang="en-US"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u</a:t>
            </a:r>
            <a:r>
              <a:rPr lang="lt-LT" sz="2400" dirty="0">
                <a:solidFill>
                  <a:schemeClr val="tx1">
                    <a:lumMod val="85000"/>
                    <a:lumOff val="15000"/>
                  </a:schemeClr>
                </a:solidFill>
                <a:latin typeface="Poppins" panose="00000500000000000000" pitchFamily="2" charset="0"/>
                <a:ea typeface="Times New Roman" panose="02020603050405020304" pitchFamily="18" charset="0"/>
                <a:cs typeface="Poppins" panose="00000500000000000000" pitchFamily="2" charset="0"/>
              </a:rPr>
              <a:t>žklausų buvo apie veiklas, kurios galėtų apjungti, suvienyti komandas, padėti pažinti kolegas</a:t>
            </a:r>
          </a:p>
        </p:txBody>
      </p:sp>
      <p:sp>
        <p:nvSpPr>
          <p:cNvPr id="21" name="Oval 20">
            <a:extLst>
              <a:ext uri="{FF2B5EF4-FFF2-40B4-BE49-F238E27FC236}">
                <a16:creationId xmlns:a16="http://schemas.microsoft.com/office/drawing/2014/main" id="{4671E710-D72E-1ABC-42CF-B2657B22D6A8}"/>
              </a:ext>
            </a:extLst>
          </p:cNvPr>
          <p:cNvSpPr/>
          <p:nvPr/>
        </p:nvSpPr>
        <p:spPr>
          <a:xfrm>
            <a:off x="962459" y="2717510"/>
            <a:ext cx="192658" cy="192658"/>
          </a:xfrm>
          <a:prstGeom prst="ellipse">
            <a:avLst/>
          </a:prstGeom>
          <a:solidFill>
            <a:srgbClr val="BA1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2" name="Picture 1">
            <a:extLst>
              <a:ext uri="{FF2B5EF4-FFF2-40B4-BE49-F238E27FC236}">
                <a16:creationId xmlns:a16="http://schemas.microsoft.com/office/drawing/2014/main" id="{AC9C7A28-072D-2AD7-DFB3-9E27602A7508}"/>
              </a:ext>
            </a:extLst>
          </p:cNvPr>
          <p:cNvPicPr>
            <a:picLocks noChangeAspect="1"/>
          </p:cNvPicPr>
          <p:nvPr/>
        </p:nvPicPr>
        <p:blipFill>
          <a:blip r:embed="rId5"/>
          <a:stretch>
            <a:fillRect/>
          </a:stretch>
        </p:blipFill>
        <p:spPr>
          <a:xfrm>
            <a:off x="9734550" y="176341"/>
            <a:ext cx="2282959" cy="824428"/>
          </a:xfrm>
          <a:prstGeom prst="rect">
            <a:avLst/>
          </a:prstGeom>
        </p:spPr>
      </p:pic>
    </p:spTree>
    <p:extLst>
      <p:ext uri="{BB962C8B-B14F-4D97-AF65-F5344CB8AC3E}">
        <p14:creationId xmlns:p14="http://schemas.microsoft.com/office/powerpoint/2010/main" val="37265933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13831</TotalTime>
  <Words>1176</Words>
  <Application>Microsoft Office PowerPoint</Application>
  <PresentationFormat>Widescreen</PresentationFormat>
  <Paragraphs>198</Paragraphs>
  <Slides>21</Slides>
  <Notes>19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Calibri Light</vt:lpstr>
      <vt:lpstr>Poppins</vt:lpstr>
      <vt:lpstr>Poppins ExtraBold</vt:lpstr>
      <vt:lpstr>Poppins Light</vt:lpstr>
      <vt:lpstr>Poppins SemiBold</vt:lpstr>
      <vt:lpstr>Segoe UI</vt:lpstr>
      <vt:lpstr>Wingdings</vt:lpstr>
      <vt:lpstr>Office Theme</vt:lpstr>
      <vt:lpstr>PowerPoint Presentation</vt:lpstr>
      <vt:lpstr>Susipažinkime Lina Nosevič atstovauja   PLACER.LT- vienintelė erdvių ir pramogų platforma Lietuvoje, kuri apjungia Lietuvos erdves ir pramogas įvairiuose Lietuvos miestuose  Sveikatinimo projektai bei mokymai   Nacionalinė sanatorijų ir reabilitacijos įstaigų asociacija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Monika Pociute</dc:creator>
  <cp:lastModifiedBy>Lina Nosevic</cp:lastModifiedBy>
  <cp:revision>73</cp:revision>
  <cp:lastPrinted>2024-01-14T20:18:00Z</cp:lastPrinted>
  <dcterms:created xsi:type="dcterms:W3CDTF">2022-11-11T08:40:18Z</dcterms:created>
  <dcterms:modified xsi:type="dcterms:W3CDTF">2024-12-12T17:15:40Z</dcterms:modified>
</cp:coreProperties>
</file>